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63" r:id="rId4"/>
    <p:sldId id="262" r:id="rId5"/>
    <p:sldId id="278" r:id="rId6"/>
    <p:sldId id="281" r:id="rId7"/>
    <p:sldId id="260" r:id="rId8"/>
    <p:sldId id="290" r:id="rId9"/>
    <p:sldId id="280" r:id="rId10"/>
    <p:sldId id="272" r:id="rId11"/>
    <p:sldId id="275" r:id="rId12"/>
    <p:sldId id="274" r:id="rId13"/>
    <p:sldId id="276" r:id="rId14"/>
    <p:sldId id="277" r:id="rId15"/>
    <p:sldId id="283" r:id="rId16"/>
    <p:sldId id="284" r:id="rId17"/>
    <p:sldId id="265" r:id="rId18"/>
    <p:sldId id="266" r:id="rId19"/>
    <p:sldId id="267" r:id="rId20"/>
    <p:sldId id="268" r:id="rId21"/>
    <p:sldId id="269" r:id="rId22"/>
    <p:sldId id="270" r:id="rId23"/>
    <p:sldId id="271" r:id="rId24"/>
    <p:sldId id="264" r:id="rId25"/>
    <p:sldId id="285" r:id="rId26"/>
    <p:sldId id="286" r:id="rId27"/>
    <p:sldId id="287" r:id="rId28"/>
    <p:sldId id="288" r:id="rId29"/>
    <p:sldId id="282" r:id="rId30"/>
    <p:sldId id="289" r:id="rId31"/>
    <p:sldId id="259" r:id="rId3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00FFFF"/>
    <a:srgbClr val="3C57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48051-8819-45A3-A037-7AA65D54589B}" type="datetimeFigureOut">
              <a:rPr lang="sk-SK" smtClean="0"/>
              <a:t>6.11.2016</a:t>
            </a:fld>
            <a:endParaRPr lang="sk-SK"/>
          </a:p>
        </p:txBody>
      </p:sp>
      <p:sp>
        <p:nvSpPr>
          <p:cNvPr id="4" name="Zástupný symbol obrazu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EEC9E-D439-4488-9D0E-EF25A1872CE7}" type="slidenum">
              <a:rPr lang="sk-SK" smtClean="0"/>
              <a:t>‹#›</a:t>
            </a:fld>
            <a:endParaRPr lang="sk-SK"/>
          </a:p>
        </p:txBody>
      </p:sp>
    </p:spTree>
    <p:extLst>
      <p:ext uri="{BB962C8B-B14F-4D97-AF65-F5344CB8AC3E}">
        <p14:creationId xmlns:p14="http://schemas.microsoft.com/office/powerpoint/2010/main" val="2980337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2004461B-286A-474F-89A6-064427C3AD0E}" type="slidenum">
              <a:rPr lang="sk-SK" altLang="sk-SK">
                <a:latin typeface="Arial" panose="020B0604020202020204" pitchFamily="34" charset="0"/>
              </a:rPr>
              <a:pPr/>
              <a:t>5</a:t>
            </a:fld>
            <a:endParaRPr lang="sk-SK" altLang="sk-SK">
              <a:latin typeface="Arial" panose="020B0604020202020204" pitchFamily="34" charset="0"/>
            </a:endParaRPr>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sk-SK" altLang="sk-SK" smtClean="0"/>
          </a:p>
        </p:txBody>
      </p:sp>
    </p:spTree>
    <p:extLst>
      <p:ext uri="{BB962C8B-B14F-4D97-AF65-F5344CB8AC3E}">
        <p14:creationId xmlns:p14="http://schemas.microsoft.com/office/powerpoint/2010/main" val="643702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sk-SK" smtClean="0"/>
              <a:t>Kliknite sem a upravte štýl predlohy nadpisov.</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fr-CA"/>
          </a:p>
        </p:txBody>
      </p:sp>
      <p:sp>
        <p:nvSpPr>
          <p:cNvPr id="4" name="Espace réservé de la date 3"/>
          <p:cNvSpPr>
            <a:spLocks noGrp="1"/>
          </p:cNvSpPr>
          <p:nvPr>
            <p:ph type="dt" sz="half" idx="10"/>
          </p:nvPr>
        </p:nvSpPr>
        <p:spPr/>
        <p:txBody>
          <a:bodyPr/>
          <a:lstStyle>
            <a:lvl1pPr>
              <a:defRPr/>
            </a:lvl1pPr>
          </a:lstStyle>
          <a:p>
            <a:pPr>
              <a:defRPr/>
            </a:pPr>
            <a:fld id="{613F21CE-DFF6-49D2-90AE-F52ABEB17A4E}" type="datetimeFigureOut">
              <a:rPr lang="fr-FR"/>
              <a:pPr>
                <a:defRPr/>
              </a:pPr>
              <a:t>06/11/2016</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8E7A9F27-F374-4893-803C-C76F0234B6B0}"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sk-SK" smtClean="0"/>
              <a:t>Kliknite sem a upravte štýl predlohy nadpisov.</a:t>
            </a:r>
            <a:endParaRPr lang="fr-CA"/>
          </a:p>
        </p:txBody>
      </p:sp>
      <p:sp>
        <p:nvSpPr>
          <p:cNvPr id="3" name="Espace réservé du texte vertical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fr-CA"/>
          </a:p>
        </p:txBody>
      </p:sp>
      <p:sp>
        <p:nvSpPr>
          <p:cNvPr id="4" name="Espace réservé de la date 3"/>
          <p:cNvSpPr>
            <a:spLocks noGrp="1"/>
          </p:cNvSpPr>
          <p:nvPr>
            <p:ph type="dt" sz="half" idx="10"/>
          </p:nvPr>
        </p:nvSpPr>
        <p:spPr/>
        <p:txBody>
          <a:bodyPr/>
          <a:lstStyle>
            <a:lvl1pPr>
              <a:defRPr/>
            </a:lvl1pPr>
          </a:lstStyle>
          <a:p>
            <a:pPr>
              <a:defRPr/>
            </a:pPr>
            <a:fld id="{396C3DDE-DFFB-4C8D-8F8E-0A87A9A2FEC9}" type="datetimeFigureOut">
              <a:rPr lang="fr-FR"/>
              <a:pPr>
                <a:defRPr/>
              </a:pPr>
              <a:t>06/11/2016</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97DF2685-BDFF-4288-AB7E-9BF00C41B1A9}"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fr-CA"/>
          </a:p>
        </p:txBody>
      </p:sp>
      <p:sp>
        <p:nvSpPr>
          <p:cNvPr id="4" name="Espace réservé de la date 3"/>
          <p:cNvSpPr>
            <a:spLocks noGrp="1"/>
          </p:cNvSpPr>
          <p:nvPr>
            <p:ph type="dt" sz="half" idx="10"/>
          </p:nvPr>
        </p:nvSpPr>
        <p:spPr/>
        <p:txBody>
          <a:bodyPr/>
          <a:lstStyle>
            <a:lvl1pPr>
              <a:defRPr/>
            </a:lvl1pPr>
          </a:lstStyle>
          <a:p>
            <a:pPr>
              <a:defRPr/>
            </a:pPr>
            <a:fld id="{B39BBBCA-33C7-4A21-8C29-A7A649AA57ED}" type="datetimeFigureOut">
              <a:rPr lang="fr-FR"/>
              <a:pPr>
                <a:defRPr/>
              </a:pPr>
              <a:t>06/11/2016</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1AA210A-9934-49F4-9271-32D03084258A}" type="slidenum">
              <a:rPr lang="fr-CA"/>
              <a:pPr>
                <a:defRPr/>
              </a:pPr>
              <a:t>‹#›</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Nadpis, obsah a 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43000"/>
          </a:xfrm>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30725"/>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quarter" idx="2"/>
          </p:nvPr>
        </p:nvSpPr>
        <p:spPr>
          <a:xfrm>
            <a:off x="4648200" y="1600200"/>
            <a:ext cx="4038600" cy="2189163"/>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obsahu 4"/>
          <p:cNvSpPr>
            <a:spLocks noGrp="1"/>
          </p:cNvSpPr>
          <p:nvPr>
            <p:ph sz="quarter" idx="3"/>
          </p:nvPr>
        </p:nvSpPr>
        <p:spPr>
          <a:xfrm>
            <a:off x="4648200" y="3941763"/>
            <a:ext cx="4038600" cy="2189162"/>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Rectangle 23"/>
          <p:cNvSpPr>
            <a:spLocks noGrp="1" noChangeArrowheads="1"/>
          </p:cNvSpPr>
          <p:nvPr>
            <p:ph type="dt" sz="half" idx="10"/>
          </p:nvPr>
        </p:nvSpPr>
        <p:spPr>
          <a:ln/>
        </p:spPr>
        <p:txBody>
          <a:bodyPr/>
          <a:lstStyle>
            <a:lvl1pPr>
              <a:defRPr/>
            </a:lvl1pPr>
          </a:lstStyle>
          <a:p>
            <a:pPr>
              <a:defRPr/>
            </a:pPr>
            <a:endParaRPr lang="sk-SK" altLang="sk-SK"/>
          </a:p>
        </p:txBody>
      </p:sp>
      <p:sp>
        <p:nvSpPr>
          <p:cNvPr id="7" name="Rectangle 24"/>
          <p:cNvSpPr>
            <a:spLocks noGrp="1" noChangeArrowheads="1"/>
          </p:cNvSpPr>
          <p:nvPr>
            <p:ph type="ftr" sz="quarter" idx="11"/>
          </p:nvPr>
        </p:nvSpPr>
        <p:spPr>
          <a:ln/>
        </p:spPr>
        <p:txBody>
          <a:bodyPr/>
          <a:lstStyle>
            <a:lvl1pPr>
              <a:defRPr/>
            </a:lvl1pPr>
          </a:lstStyle>
          <a:p>
            <a:pPr>
              <a:defRPr/>
            </a:pPr>
            <a:endParaRPr lang="sk-SK" altLang="sk-SK"/>
          </a:p>
        </p:txBody>
      </p:sp>
      <p:sp>
        <p:nvSpPr>
          <p:cNvPr id="8" name="Rectangle 25"/>
          <p:cNvSpPr>
            <a:spLocks noGrp="1" noChangeArrowheads="1"/>
          </p:cNvSpPr>
          <p:nvPr>
            <p:ph type="sldNum" sz="quarter" idx="12"/>
          </p:nvPr>
        </p:nvSpPr>
        <p:spPr>
          <a:ln/>
        </p:spPr>
        <p:txBody>
          <a:bodyPr/>
          <a:lstStyle>
            <a:lvl1pPr>
              <a:defRPr/>
            </a:lvl1pPr>
          </a:lstStyle>
          <a:p>
            <a:pPr>
              <a:defRPr/>
            </a:pPr>
            <a:fld id="{36B9F67A-978D-4D8D-A80B-2687D1691F26}" type="slidenum">
              <a:rPr lang="sk-SK" altLang="sk-SK"/>
              <a:pPr>
                <a:defRPr/>
              </a:pPr>
              <a:t>‹#›</a:t>
            </a:fld>
            <a:endParaRPr lang="sk-SK" altLang="sk-SK"/>
          </a:p>
        </p:txBody>
      </p:sp>
    </p:spTree>
    <p:extLst>
      <p:ext uri="{BB962C8B-B14F-4D97-AF65-F5344CB8AC3E}">
        <p14:creationId xmlns:p14="http://schemas.microsoft.com/office/powerpoint/2010/main" val="305520035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sk-SK" smtClean="0"/>
              <a:t>Kliknite sem a upravte štýl predlohy nadpisov.</a:t>
            </a:r>
            <a:endParaRPr lang="fr-CA"/>
          </a:p>
        </p:txBody>
      </p:sp>
      <p:sp>
        <p:nvSpPr>
          <p:cNvPr id="3" name="Espace réservé du conten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fr-CA"/>
          </a:p>
        </p:txBody>
      </p:sp>
      <p:sp>
        <p:nvSpPr>
          <p:cNvPr id="4" name="Espace réservé de la date 3"/>
          <p:cNvSpPr>
            <a:spLocks noGrp="1"/>
          </p:cNvSpPr>
          <p:nvPr>
            <p:ph type="dt" sz="half" idx="10"/>
          </p:nvPr>
        </p:nvSpPr>
        <p:spPr/>
        <p:txBody>
          <a:bodyPr/>
          <a:lstStyle>
            <a:lvl1pPr>
              <a:defRPr/>
            </a:lvl1pPr>
          </a:lstStyle>
          <a:p>
            <a:pPr>
              <a:defRPr/>
            </a:pPr>
            <a:fld id="{8CF293C7-B970-4404-AC60-63C6DFD2F396}" type="datetimeFigureOut">
              <a:rPr lang="fr-FR"/>
              <a:pPr>
                <a:defRPr/>
              </a:pPr>
              <a:t>06/11/2016</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9601CFDE-0BFE-4BAB-8C18-7B8C227B1369}"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Espace réservé de la date 3"/>
          <p:cNvSpPr>
            <a:spLocks noGrp="1"/>
          </p:cNvSpPr>
          <p:nvPr>
            <p:ph type="dt" sz="half" idx="10"/>
          </p:nvPr>
        </p:nvSpPr>
        <p:spPr/>
        <p:txBody>
          <a:bodyPr/>
          <a:lstStyle>
            <a:lvl1pPr>
              <a:defRPr/>
            </a:lvl1pPr>
          </a:lstStyle>
          <a:p>
            <a:pPr>
              <a:defRPr/>
            </a:pPr>
            <a:fld id="{AB80332C-8521-4B16-925E-83EDC4F1EF4F}" type="datetimeFigureOut">
              <a:rPr lang="fr-FR"/>
              <a:pPr>
                <a:defRPr/>
              </a:pPr>
              <a:t>06/11/2016</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83C6535-DE57-4FE8-84A6-A0FA032E781E}"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sk-SK" smtClean="0"/>
              <a:t>Kliknite sem a upravte štýl predlohy nadpisov.</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fr-CA"/>
          </a:p>
        </p:txBody>
      </p:sp>
      <p:sp>
        <p:nvSpPr>
          <p:cNvPr id="5" name="Espace réservé de la date 3"/>
          <p:cNvSpPr>
            <a:spLocks noGrp="1"/>
          </p:cNvSpPr>
          <p:nvPr>
            <p:ph type="dt" sz="half" idx="10"/>
          </p:nvPr>
        </p:nvSpPr>
        <p:spPr/>
        <p:txBody>
          <a:bodyPr/>
          <a:lstStyle>
            <a:lvl1pPr>
              <a:defRPr/>
            </a:lvl1pPr>
          </a:lstStyle>
          <a:p>
            <a:pPr>
              <a:defRPr/>
            </a:pPr>
            <a:fld id="{B376F92C-1609-4B65-B0F2-F91BEE6DEEB9}" type="datetimeFigureOut">
              <a:rPr lang="fr-FR"/>
              <a:pPr>
                <a:defRPr/>
              </a:pPr>
              <a:t>06/11/2016</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B6F98CC8-2190-465A-8CA7-BAABA21B6508}"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sk-SK" smtClean="0"/>
              <a:t>Kliknite sem a upravte štýl predlohy nadpisov.</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fr-CA"/>
          </a:p>
        </p:txBody>
      </p:sp>
      <p:sp>
        <p:nvSpPr>
          <p:cNvPr id="7" name="Espace réservé de la date 3"/>
          <p:cNvSpPr>
            <a:spLocks noGrp="1"/>
          </p:cNvSpPr>
          <p:nvPr>
            <p:ph type="dt" sz="half" idx="10"/>
          </p:nvPr>
        </p:nvSpPr>
        <p:spPr/>
        <p:txBody>
          <a:bodyPr/>
          <a:lstStyle>
            <a:lvl1pPr>
              <a:defRPr/>
            </a:lvl1pPr>
          </a:lstStyle>
          <a:p>
            <a:pPr>
              <a:defRPr/>
            </a:pPr>
            <a:fld id="{F97D6335-1CC3-47B8-BB73-EBD5235CAC7C}" type="datetimeFigureOut">
              <a:rPr lang="fr-FR"/>
              <a:pPr>
                <a:defRPr/>
              </a:pPr>
              <a:t>06/11/2016</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37E1BC84-3187-4F7E-AB40-5F080614D02F}"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sk-SK" smtClean="0"/>
              <a:t>Kliknite sem a upravte štýl predlohy nadpisov.</a:t>
            </a:r>
            <a:endParaRPr lang="fr-CA"/>
          </a:p>
        </p:txBody>
      </p:sp>
      <p:sp>
        <p:nvSpPr>
          <p:cNvPr id="3" name="Espace réservé de la date 3"/>
          <p:cNvSpPr>
            <a:spLocks noGrp="1"/>
          </p:cNvSpPr>
          <p:nvPr>
            <p:ph type="dt" sz="half" idx="10"/>
          </p:nvPr>
        </p:nvSpPr>
        <p:spPr/>
        <p:txBody>
          <a:bodyPr/>
          <a:lstStyle>
            <a:lvl1pPr>
              <a:defRPr/>
            </a:lvl1pPr>
          </a:lstStyle>
          <a:p>
            <a:pPr>
              <a:defRPr/>
            </a:pPr>
            <a:fld id="{6D36511C-420D-441A-A657-03C28D28E1B8}" type="datetimeFigureOut">
              <a:rPr lang="fr-FR"/>
              <a:pPr>
                <a:defRPr/>
              </a:pPr>
              <a:t>06/11/2016</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426C34DC-C240-43D3-B8EC-40D9E372ECED}"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178B5B4E-ADB2-453A-9AF9-AEBAFAD7C0C9}" type="datetimeFigureOut">
              <a:rPr lang="fr-FR"/>
              <a:pPr>
                <a:defRPr/>
              </a:pPr>
              <a:t>06/11/2016</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40EEF308-FB70-40E8-96EC-9965785604A5}"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Espace réservé de la date 3"/>
          <p:cNvSpPr>
            <a:spLocks noGrp="1"/>
          </p:cNvSpPr>
          <p:nvPr>
            <p:ph type="dt" sz="half" idx="10"/>
          </p:nvPr>
        </p:nvSpPr>
        <p:spPr/>
        <p:txBody>
          <a:bodyPr/>
          <a:lstStyle>
            <a:lvl1pPr>
              <a:defRPr/>
            </a:lvl1pPr>
          </a:lstStyle>
          <a:p>
            <a:pPr>
              <a:defRPr/>
            </a:pPr>
            <a:fld id="{7995D373-EDC3-45D4-8FB0-2A018308F727}" type="datetimeFigureOut">
              <a:rPr lang="fr-FR"/>
              <a:pPr>
                <a:defRPr/>
              </a:pPr>
              <a:t>06/11/2016</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89ABE50A-7EBA-4FBE-BF0C-D986DA8775E6}"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k-SK" noProof="0" smtClean="0"/>
              <a:t>Ak chcete pridať obrázok, kliknite na ikonu</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Espace réservé de la date 3"/>
          <p:cNvSpPr>
            <a:spLocks noGrp="1"/>
          </p:cNvSpPr>
          <p:nvPr>
            <p:ph type="dt" sz="half" idx="10"/>
          </p:nvPr>
        </p:nvSpPr>
        <p:spPr/>
        <p:txBody>
          <a:bodyPr/>
          <a:lstStyle>
            <a:lvl1pPr>
              <a:defRPr/>
            </a:lvl1pPr>
          </a:lstStyle>
          <a:p>
            <a:pPr>
              <a:defRPr/>
            </a:pPr>
            <a:fld id="{26BA1E1A-F041-4CE4-9210-AFC02D3BDF28}" type="datetimeFigureOut">
              <a:rPr lang="fr-FR"/>
              <a:pPr>
                <a:defRPr/>
              </a:pPr>
              <a:t>06/11/2016</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57233248-8A33-4BDA-A645-EB0E6656AC77}"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C973A03-1CBF-4E24-B992-FDEE0BDFC13B}" type="datetimeFigureOut">
              <a:rPr lang="fr-FR"/>
              <a:pPr>
                <a:defRPr/>
              </a:pPr>
              <a:t>06/11/2016</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3B0B992-376F-4920-A39C-9FD764E5981C}"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gif"/><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2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EFXvFrtF8K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Dokument_programu_Microsoft_Word_97_-_20031.doc"/><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1" name="Obrázok 10" descr="pc w virus 4.gif"/>
          <p:cNvPicPr>
            <a:picLocks noChangeAspect="1"/>
          </p:cNvPicPr>
          <p:nvPr/>
        </p:nvPicPr>
        <p:blipFill>
          <a:blip r:embed="rId3" cstate="print"/>
          <a:stretch>
            <a:fillRect/>
          </a:stretch>
        </p:blipFill>
        <p:spPr>
          <a:xfrm>
            <a:off x="0" y="1556792"/>
            <a:ext cx="4413792" cy="4653136"/>
          </a:xfrm>
          <a:prstGeom prst="rect">
            <a:avLst/>
          </a:prstGeom>
        </p:spPr>
      </p:pic>
      <p:sp>
        <p:nvSpPr>
          <p:cNvPr id="6" name="Obdĺžnik 5"/>
          <p:cNvSpPr/>
          <p:nvPr/>
        </p:nvSpPr>
        <p:spPr>
          <a:xfrm>
            <a:off x="251520" y="0"/>
            <a:ext cx="8892480" cy="1938992"/>
          </a:xfrm>
          <a:prstGeom prst="rect">
            <a:avLst/>
          </a:prstGeom>
          <a:noFill/>
        </p:spPr>
        <p:txBody>
          <a:bodyPr wrap="square" lIns="91440" tIns="45720" rIns="91440" bIns="45720">
            <a:spAutoFit/>
          </a:bodyPr>
          <a:lstStyle/>
          <a:p>
            <a:pPr algn="ctr"/>
            <a:r>
              <a:rPr lang="sk-SK" sz="6000" b="1" dirty="0" smtClean="0">
                <a:ln w="38100" cmpd="sng">
                  <a:solidFill>
                    <a:schemeClr val="tx1"/>
                  </a:solidFill>
                  <a:prstDash val="solid"/>
                </a:ln>
                <a:solidFill>
                  <a:srgbClr val="FFFFFF"/>
                </a:solidFill>
                <a:effectLst>
                  <a:outerShdw blurRad="63500" dir="3600000" algn="tl" rotWithShape="0">
                    <a:srgbClr val="000000">
                      <a:alpha val="70000"/>
                    </a:srgbClr>
                  </a:outerShdw>
                </a:effectLst>
                <a:latin typeface="Comic Sans MS" pitchFamily="66" charset="0"/>
              </a:rPr>
              <a:t>Počítačová b</a:t>
            </a:r>
            <a:r>
              <a:rPr lang="sk-SK" sz="6000" b="1" cap="none" spc="0" dirty="0" smtClean="0">
                <a:ln w="38100" cmpd="sng">
                  <a:solidFill>
                    <a:schemeClr val="tx1"/>
                  </a:solidFill>
                  <a:prstDash val="solid"/>
                </a:ln>
                <a:solidFill>
                  <a:srgbClr val="FFFFFF"/>
                </a:solidFill>
                <a:effectLst>
                  <a:outerShdw blurRad="63500" dir="3600000" algn="tl" rotWithShape="0">
                    <a:srgbClr val="000000">
                      <a:alpha val="70000"/>
                    </a:srgbClr>
                  </a:outerShdw>
                </a:effectLst>
                <a:latin typeface="Comic Sans MS" pitchFamily="66" charset="0"/>
              </a:rPr>
              <a:t>ezpečnosť, počítačové vírusy</a:t>
            </a:r>
            <a:endParaRPr lang="sk-SK" sz="6000" b="1" cap="none" spc="0" dirty="0">
              <a:ln w="38100" cmpd="sng">
                <a:solidFill>
                  <a:schemeClr val="tx1"/>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pic>
        <p:nvPicPr>
          <p:cNvPr id="13" name="Obrázok 12" descr="warning_1.gif"/>
          <p:cNvPicPr>
            <a:picLocks noChangeAspect="1"/>
          </p:cNvPicPr>
          <p:nvPr/>
        </p:nvPicPr>
        <p:blipFill>
          <a:blip r:embed="rId4" cstate="print"/>
          <a:stretch>
            <a:fillRect/>
          </a:stretch>
        </p:blipFill>
        <p:spPr>
          <a:xfrm>
            <a:off x="611560" y="5517232"/>
            <a:ext cx="2857500" cy="1888604"/>
          </a:xfrm>
          <a:prstGeom prst="rect">
            <a:avLst/>
          </a:prstGeom>
        </p:spPr>
      </p:pic>
      <p:sp>
        <p:nvSpPr>
          <p:cNvPr id="2" name="BlokTextu 1"/>
          <p:cNvSpPr txBox="1"/>
          <p:nvPr/>
        </p:nvSpPr>
        <p:spPr>
          <a:xfrm>
            <a:off x="3779912" y="4797152"/>
            <a:ext cx="5256584" cy="1661993"/>
          </a:xfrm>
          <a:prstGeom prst="rect">
            <a:avLst/>
          </a:prstGeom>
          <a:noFill/>
        </p:spPr>
        <p:txBody>
          <a:bodyPr wrap="square" rtlCol="0">
            <a:spAutoFit/>
          </a:bodyPr>
          <a:lstStyle/>
          <a:p>
            <a:pPr algn="just"/>
            <a:r>
              <a:rPr lang="pl-PL" sz="2800" b="1" dirty="0">
                <a:solidFill>
                  <a:schemeClr val="bg1"/>
                </a:solidFill>
                <a:latin typeface="Times New Roman" panose="02020603050405020304" pitchFamily="18" charset="0"/>
                <a:cs typeface="Times New Roman" panose="02020603050405020304" pitchFamily="18" charset="0"/>
              </a:rPr>
              <a:t>Nikdy neviete, kto je v skutočnosti na druhej strane internetu alebo mobilu</a:t>
            </a:r>
            <a:endParaRPr lang="sk-SK" sz="2800" b="1" dirty="0">
              <a:solidFill>
                <a:schemeClr val="bg1"/>
              </a:solidFill>
              <a:latin typeface="Times New Roman" panose="02020603050405020304" pitchFamily="18" charset="0"/>
              <a:cs typeface="Times New Roman" panose="02020603050405020304" pitchFamily="18" charset="0"/>
            </a:endParaRPr>
          </a:p>
          <a:p>
            <a:endParaRPr lang="sk-SK"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0" y="0"/>
            <a:ext cx="9144000" cy="1077218"/>
          </a:xfrm>
          <a:prstGeom prst="rect">
            <a:avLst/>
          </a:prstGeom>
          <a:noFill/>
        </p:spPr>
        <p:txBody>
          <a:bodyPr wrap="square" lIns="91440" tIns="45720" rIns="91440" bIns="45720">
            <a:spAutoFit/>
          </a:bodyPr>
          <a:lstStyle/>
          <a:p>
            <a:pPr algn="ctr"/>
            <a:r>
              <a:rPr lang="sk-SK" sz="6400" b="1" dirty="0" smtClean="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rPr>
              <a:t>Ďalšie nebezpečenstvá</a:t>
            </a:r>
            <a:endParaRPr lang="sk-SK" sz="6400" b="1" cap="none" spc="0"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ndParaRPr>
          </a:p>
        </p:txBody>
      </p:sp>
      <p:sp>
        <p:nvSpPr>
          <p:cNvPr id="3" name="BlokTextu 2"/>
          <p:cNvSpPr txBox="1"/>
          <p:nvPr/>
        </p:nvSpPr>
        <p:spPr>
          <a:xfrm>
            <a:off x="1979712" y="1196752"/>
            <a:ext cx="6840760" cy="3108543"/>
          </a:xfrm>
          <a:prstGeom prst="rect">
            <a:avLst/>
          </a:prstGeom>
          <a:noFill/>
        </p:spPr>
        <p:txBody>
          <a:bodyPr wrap="square" rtlCol="0">
            <a:spAutoFit/>
          </a:bodyPr>
          <a:lstStyle/>
          <a:p>
            <a:r>
              <a:rPr lang="sk-SK" sz="2800"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NEVYŽIADANÁ POŠTA = SPAM</a:t>
            </a:r>
            <a:r>
              <a:rPr lang="sk-SK" sz="2800" dirty="0" smtClean="0">
                <a:solidFill>
                  <a:schemeClr val="tx1"/>
                </a:solidFill>
                <a:latin typeface="Arial" pitchFamily="34" charset="0"/>
                <a:cs typeface="Arial" pitchFamily="34" charset="0"/>
              </a:rPr>
              <a:t>, - reklamy, elektronické letáky, listy šťastia, pyramídové hry,.... </a:t>
            </a:r>
          </a:p>
          <a:p>
            <a:r>
              <a:rPr lang="sk-SK" sz="2800" u="sng" dirty="0" err="1" smtClean="0">
                <a:solidFill>
                  <a:srgbClr val="FF0000"/>
                </a:solidFill>
                <a:latin typeface="Arial" pitchFamily="34" charset="0"/>
                <a:cs typeface="Arial" pitchFamily="34" charset="0"/>
              </a:rPr>
              <a:t>hoax</a:t>
            </a:r>
            <a:r>
              <a:rPr lang="sk-SK" sz="2800" u="sng" dirty="0" smtClean="0">
                <a:solidFill>
                  <a:srgbClr val="FF0000"/>
                </a:solidFill>
                <a:latin typeface="Arial" pitchFamily="34" charset="0"/>
                <a:cs typeface="Arial" pitchFamily="34" charset="0"/>
              </a:rPr>
              <a:t> </a:t>
            </a:r>
            <a:r>
              <a:rPr lang="sk-SK" sz="2800" u="sng" dirty="0">
                <a:solidFill>
                  <a:srgbClr val="FF0000"/>
                </a:solidFill>
                <a:latin typeface="Arial" pitchFamily="34" charset="0"/>
                <a:cs typeface="Arial" pitchFamily="34" charset="0"/>
              </a:rPr>
              <a:t>=</a:t>
            </a:r>
            <a:r>
              <a:rPr lang="sk-SK" sz="2800" u="sng" dirty="0" smtClean="0">
                <a:solidFill>
                  <a:srgbClr val="FF0000"/>
                </a:solidFill>
                <a:latin typeface="Arial" pitchFamily="34" charset="0"/>
                <a:cs typeface="Arial" pitchFamily="34" charset="0"/>
              </a:rPr>
              <a:t> poplašné správy </a:t>
            </a:r>
            <a:r>
              <a:rPr lang="sk-SK" sz="2800" dirty="0" smtClean="0">
                <a:solidFill>
                  <a:schemeClr val="tx1"/>
                </a:solidFill>
                <a:latin typeface="Arial" pitchFamily="34" charset="0"/>
                <a:cs typeface="Arial" pitchFamily="34" charset="0"/>
              </a:rPr>
              <a:t>a iné ohrozenia z internetu, falošné prosby o pomoc, podvodné emaily, pyramídové hry, reťazové listy šťastia...</a:t>
            </a:r>
            <a:endParaRPr lang="sk-SK" dirty="0"/>
          </a:p>
        </p:txBody>
      </p:sp>
      <p:sp>
        <p:nvSpPr>
          <p:cNvPr id="4" name="Obdĺžnik 3"/>
          <p:cNvSpPr/>
          <p:nvPr/>
        </p:nvSpPr>
        <p:spPr>
          <a:xfrm rot="20233266">
            <a:off x="2357261" y="4497653"/>
            <a:ext cx="6845143" cy="1077218"/>
          </a:xfrm>
          <a:prstGeom prst="rect">
            <a:avLst/>
          </a:prstGeom>
          <a:solidFill>
            <a:srgbClr val="FFFF00"/>
          </a:solidFill>
          <a:ln w="34925">
            <a:solidFill>
              <a:schemeClr val="tx1"/>
            </a:solidFill>
          </a:ln>
        </p:spPr>
        <p:txBody>
          <a:bodyPr wrap="none" lIns="91440" tIns="45720" rIns="91440" bIns="45720">
            <a:spAutoFit/>
          </a:bodyPr>
          <a:lstStyle/>
          <a:p>
            <a:pPr algn="ctr"/>
            <a:r>
              <a:rPr lang="sk-SK" sz="3200" b="0" cap="none" spc="0" dirty="0" smtClean="0">
                <a:ln w="18415" cmpd="sng">
                  <a:solidFill>
                    <a:schemeClr val="tx1"/>
                  </a:solidFill>
                  <a:prstDash val="solid"/>
                </a:ln>
                <a:solidFill>
                  <a:schemeClr val="tx1">
                    <a:lumMod val="75000"/>
                    <a:lumOff val="25000"/>
                  </a:schemeClr>
                </a:solidFill>
                <a:effectLst>
                  <a:outerShdw blurRad="63500" dir="3600000" algn="tl" rotWithShape="0">
                    <a:srgbClr val="000000">
                      <a:alpha val="70000"/>
                    </a:srgbClr>
                  </a:outerShdw>
                </a:effectLst>
              </a:rPr>
              <a:t>Pošli to 10 priateľom,</a:t>
            </a:r>
          </a:p>
          <a:p>
            <a:pPr algn="ctr"/>
            <a:r>
              <a:rPr lang="sk-SK" sz="3200" dirty="0">
                <a:ln w="18415" cmpd="sng">
                  <a:solidFill>
                    <a:schemeClr val="tx1"/>
                  </a:solidFill>
                  <a:prstDash val="solid"/>
                </a:ln>
                <a:solidFill>
                  <a:schemeClr val="tx1">
                    <a:lumMod val="75000"/>
                    <a:lumOff val="25000"/>
                  </a:schemeClr>
                </a:solidFill>
                <a:effectLst>
                  <a:outerShdw blurRad="63500" dir="3600000" algn="tl" rotWithShape="0">
                    <a:srgbClr val="000000">
                      <a:alpha val="70000"/>
                    </a:srgbClr>
                  </a:outerShdw>
                </a:effectLst>
              </a:rPr>
              <a:t>i</a:t>
            </a:r>
            <a:r>
              <a:rPr lang="sk-SK" sz="3200" dirty="0" smtClean="0">
                <a:ln w="18415" cmpd="sng">
                  <a:solidFill>
                    <a:schemeClr val="tx1"/>
                  </a:solidFill>
                  <a:prstDash val="solid"/>
                </a:ln>
                <a:solidFill>
                  <a:schemeClr val="tx1">
                    <a:lumMod val="75000"/>
                    <a:lumOff val="25000"/>
                  </a:schemeClr>
                </a:solidFill>
                <a:effectLst>
                  <a:outerShdw blurRad="63500" dir="3600000" algn="tl" rotWithShape="0">
                    <a:srgbClr val="000000">
                      <a:alpha val="70000"/>
                    </a:srgbClr>
                  </a:outerShdw>
                </a:effectLst>
              </a:rPr>
              <a:t>nak budeš mať 10 rokov nešťastie...</a:t>
            </a:r>
            <a:endParaRPr lang="sk-SK" sz="3200" b="0" cap="none" spc="0" dirty="0">
              <a:ln w="18415" cmpd="sng">
                <a:solidFill>
                  <a:schemeClr val="tx1"/>
                </a:solidFill>
                <a:prstDash val="solid"/>
              </a:ln>
              <a:solidFill>
                <a:schemeClr val="tx1">
                  <a:lumMod val="75000"/>
                  <a:lumOff val="25000"/>
                </a:schemeClr>
              </a:solidFill>
              <a:effectLst>
                <a:outerShdw blurRad="63500" dir="3600000" algn="tl" rotWithShape="0">
                  <a:srgbClr val="000000">
                    <a:alpha val="70000"/>
                  </a:srgbClr>
                </a:outerShdw>
              </a:effectLst>
            </a:endParaRPr>
          </a:p>
        </p:txBody>
      </p:sp>
      <p:sp>
        <p:nvSpPr>
          <p:cNvPr id="6" name="Obdĺžnik 5"/>
          <p:cNvSpPr/>
          <p:nvPr/>
        </p:nvSpPr>
        <p:spPr>
          <a:xfrm rot="20302616">
            <a:off x="5045890" y="5571641"/>
            <a:ext cx="3919471" cy="584775"/>
          </a:xfrm>
          <a:prstGeom prst="rect">
            <a:avLst/>
          </a:prstGeom>
          <a:solidFill>
            <a:srgbClr val="FFFF00"/>
          </a:solidFill>
          <a:ln w="34925">
            <a:solidFill>
              <a:schemeClr val="tx1"/>
            </a:solidFill>
          </a:ln>
        </p:spPr>
        <p:txBody>
          <a:bodyPr wrap="none" lIns="91440" tIns="45720" rIns="91440" bIns="45720">
            <a:spAutoFit/>
          </a:bodyPr>
          <a:lstStyle/>
          <a:p>
            <a:pPr algn="ctr"/>
            <a:r>
              <a:rPr lang="sk-SK" sz="3200" b="0" cap="none" spc="0" dirty="0" smtClean="0">
                <a:ln w="18415" cmpd="sng">
                  <a:solidFill>
                    <a:schemeClr val="tx1"/>
                  </a:solidFill>
                  <a:prstDash val="solid"/>
                </a:ln>
                <a:solidFill>
                  <a:schemeClr val="tx1">
                    <a:lumMod val="75000"/>
                    <a:lumOff val="25000"/>
                  </a:schemeClr>
                </a:solidFill>
                <a:effectLst>
                  <a:outerShdw blurRad="63500" dir="3600000" algn="tl" rotWithShape="0">
                    <a:srgbClr val="000000">
                      <a:alpha val="70000"/>
                    </a:srgbClr>
                  </a:outerShdw>
                </a:effectLst>
              </a:rPr>
              <a:t>Zachráň deti v Afrike</a:t>
            </a:r>
            <a:endParaRPr lang="sk-SK" sz="3200" b="0" cap="none" spc="0" dirty="0">
              <a:ln w="18415" cmpd="sng">
                <a:solidFill>
                  <a:schemeClr val="tx1"/>
                </a:solidFill>
                <a:prstDash val="solid"/>
              </a:ln>
              <a:solidFill>
                <a:schemeClr val="tx1">
                  <a:lumMod val="75000"/>
                  <a:lumOff val="25000"/>
                </a:schemeClr>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0" y="0"/>
            <a:ext cx="9144000" cy="1077218"/>
          </a:xfrm>
          <a:prstGeom prst="rect">
            <a:avLst/>
          </a:prstGeom>
          <a:noFill/>
        </p:spPr>
        <p:txBody>
          <a:bodyPr wrap="square" lIns="91440" tIns="45720" rIns="91440" bIns="45720">
            <a:spAutoFit/>
          </a:bodyPr>
          <a:lstStyle/>
          <a:p>
            <a:pPr algn="ctr"/>
            <a:r>
              <a:rPr lang="sk-SK" sz="6400" b="1" dirty="0" smtClean="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rPr>
              <a:t>Ďalšie nebezpečenstvá</a:t>
            </a:r>
            <a:endParaRPr lang="sk-SK" sz="6400" b="1" cap="none" spc="0"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ndParaRPr>
          </a:p>
        </p:txBody>
      </p:sp>
      <p:sp>
        <p:nvSpPr>
          <p:cNvPr id="3" name="BlokTextu 2"/>
          <p:cNvSpPr txBox="1"/>
          <p:nvPr/>
        </p:nvSpPr>
        <p:spPr>
          <a:xfrm>
            <a:off x="1835696" y="1196752"/>
            <a:ext cx="7308304" cy="1815882"/>
          </a:xfrm>
          <a:prstGeom prst="rect">
            <a:avLst/>
          </a:prstGeom>
          <a:noFill/>
        </p:spPr>
        <p:txBody>
          <a:bodyPr wrap="square" rtlCol="0">
            <a:spAutoFit/>
          </a:bodyPr>
          <a:lstStyle/>
          <a:p>
            <a:r>
              <a:rPr lang="sk-SK" sz="2800" b="1" u="sng" dirty="0" err="1" smtClean="0">
                <a:solidFill>
                  <a:srgbClr val="FF0000"/>
                </a:solidFill>
                <a:effectLst>
                  <a:outerShdw blurRad="38100" dist="38100" dir="2700000" algn="tl">
                    <a:srgbClr val="C0C0C0"/>
                  </a:outerShdw>
                </a:effectLst>
              </a:rPr>
              <a:t>Dialery</a:t>
            </a:r>
            <a:r>
              <a:rPr lang="sk-SK" sz="2800" dirty="0" smtClean="0">
                <a:solidFill>
                  <a:srgbClr val="FEB687"/>
                </a:solidFill>
                <a:effectLst>
                  <a:outerShdw blurRad="38100" dist="38100" dir="2700000" algn="tl">
                    <a:srgbClr val="C0C0C0"/>
                  </a:outerShdw>
                </a:effectLst>
              </a:rPr>
              <a:t> </a:t>
            </a:r>
            <a:r>
              <a:rPr lang="sk-SK" sz="2800" dirty="0" smtClean="0"/>
              <a:t>sú </a:t>
            </a:r>
            <a:r>
              <a:rPr lang="sk-SK" sz="2800" dirty="0" smtClean="0">
                <a:solidFill>
                  <a:schemeClr val="tx1"/>
                </a:solidFill>
              </a:rPr>
              <a:t>programy, ktoré menia telefonické pripojenie počítača. Spôsobujú presmerovanie na linky s vyššou tarifikáciou, hlavne na audiotextové a zahraničné čísla</a:t>
            </a:r>
            <a:r>
              <a:rPr lang="sk-SK" sz="2800" dirty="0" smtClean="0"/>
              <a:t>.</a:t>
            </a:r>
          </a:p>
        </p:txBody>
      </p:sp>
      <p:pic>
        <p:nvPicPr>
          <p:cNvPr id="6" name="Obrázok 5" descr="internet-phone.jpg"/>
          <p:cNvPicPr>
            <a:picLocks noChangeAspect="1"/>
          </p:cNvPicPr>
          <p:nvPr/>
        </p:nvPicPr>
        <p:blipFill>
          <a:blip r:embed="rId2" cstate="print"/>
          <a:stretch>
            <a:fillRect/>
          </a:stretch>
        </p:blipFill>
        <p:spPr>
          <a:xfrm>
            <a:off x="3635896" y="2996952"/>
            <a:ext cx="3326507" cy="364977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0" y="0"/>
            <a:ext cx="9144000" cy="1077218"/>
          </a:xfrm>
          <a:prstGeom prst="rect">
            <a:avLst/>
          </a:prstGeom>
          <a:noFill/>
        </p:spPr>
        <p:txBody>
          <a:bodyPr wrap="square" lIns="91440" tIns="45720" rIns="91440" bIns="45720">
            <a:spAutoFit/>
          </a:bodyPr>
          <a:lstStyle/>
          <a:p>
            <a:pPr algn="ctr"/>
            <a:r>
              <a:rPr lang="sk-SK" sz="6400" b="1" dirty="0" smtClean="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rPr>
              <a:t>Ďalšie nebezpečenstvá</a:t>
            </a:r>
            <a:endParaRPr lang="sk-SK" sz="6400" b="1" cap="none" spc="0"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ndParaRPr>
          </a:p>
        </p:txBody>
      </p:sp>
      <p:sp>
        <p:nvSpPr>
          <p:cNvPr id="3" name="BlokTextu 2"/>
          <p:cNvSpPr txBox="1"/>
          <p:nvPr/>
        </p:nvSpPr>
        <p:spPr>
          <a:xfrm>
            <a:off x="1835696" y="1196752"/>
            <a:ext cx="7308304" cy="1815882"/>
          </a:xfrm>
          <a:prstGeom prst="rect">
            <a:avLst/>
          </a:prstGeom>
          <a:noFill/>
        </p:spPr>
        <p:txBody>
          <a:bodyPr wrap="square" rtlCol="0">
            <a:spAutoFit/>
          </a:bodyPr>
          <a:lstStyle/>
          <a:p>
            <a:r>
              <a:rPr lang="sk-SK" sz="2800" b="1" u="sng" dirty="0" err="1" smtClean="0">
                <a:solidFill>
                  <a:srgbClr val="FF0000"/>
                </a:solidFill>
                <a:effectLst>
                  <a:outerShdw blurRad="38100" dist="38100" dir="2700000" algn="tl">
                    <a:srgbClr val="C0C0C0"/>
                  </a:outerShdw>
                </a:effectLst>
              </a:rPr>
              <a:t>Spyware</a:t>
            </a:r>
            <a:r>
              <a:rPr lang="sk-SK" sz="2800" dirty="0" smtClean="0"/>
              <a:t> </a:t>
            </a:r>
            <a:r>
              <a:rPr lang="sk-SK" sz="2800" dirty="0" smtClean="0">
                <a:solidFill>
                  <a:schemeClr val="tx1"/>
                </a:solidFill>
              </a:rPr>
              <a:t>je softvér skrývajúci sa v tvojom počítači bez </a:t>
            </a:r>
            <a:r>
              <a:rPr lang="sk-SK" sz="2800" dirty="0" smtClean="0"/>
              <a:t>tvojho </a:t>
            </a:r>
            <a:r>
              <a:rPr lang="sk-SK" sz="2800" dirty="0" smtClean="0">
                <a:solidFill>
                  <a:schemeClr val="tx1"/>
                </a:solidFill>
              </a:rPr>
              <a:t>vedomia. Využíva sa na zbieranie informácii o počítači a o tebe a tie potom posiela „tretej“ osobe.</a:t>
            </a:r>
          </a:p>
        </p:txBody>
      </p:sp>
      <p:pic>
        <p:nvPicPr>
          <p:cNvPr id="23554" name="Picture 2"/>
          <p:cNvPicPr>
            <a:picLocks noChangeAspect="1" noChangeArrowheads="1"/>
          </p:cNvPicPr>
          <p:nvPr/>
        </p:nvPicPr>
        <p:blipFill>
          <a:blip r:embed="rId2" cstate="print"/>
          <a:srcRect/>
          <a:stretch>
            <a:fillRect/>
          </a:stretch>
        </p:blipFill>
        <p:spPr bwMode="auto">
          <a:xfrm>
            <a:off x="5210944" y="2924944"/>
            <a:ext cx="3933056" cy="3933056"/>
          </a:xfrm>
          <a:prstGeom prst="rect">
            <a:avLst/>
          </a:prstGeom>
          <a:noFill/>
          <a:ln w="9525">
            <a:noFill/>
            <a:miter lim="800000"/>
            <a:headEnd/>
            <a:tailEnd/>
          </a:ln>
        </p:spPr>
      </p:pic>
      <p:pic>
        <p:nvPicPr>
          <p:cNvPr id="6" name="Obrázok 5" descr="spyware.jpg"/>
          <p:cNvPicPr>
            <a:picLocks noChangeAspect="1"/>
          </p:cNvPicPr>
          <p:nvPr/>
        </p:nvPicPr>
        <p:blipFill>
          <a:blip r:embed="rId3" cstate="print"/>
          <a:stretch>
            <a:fillRect/>
          </a:stretch>
        </p:blipFill>
        <p:spPr>
          <a:xfrm>
            <a:off x="755576" y="3429000"/>
            <a:ext cx="3367261" cy="30978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0" y="0"/>
            <a:ext cx="9144000" cy="1077218"/>
          </a:xfrm>
          <a:prstGeom prst="rect">
            <a:avLst/>
          </a:prstGeom>
          <a:noFill/>
        </p:spPr>
        <p:txBody>
          <a:bodyPr wrap="square" lIns="91440" tIns="45720" rIns="91440" bIns="45720">
            <a:spAutoFit/>
          </a:bodyPr>
          <a:lstStyle/>
          <a:p>
            <a:pPr algn="ctr"/>
            <a:r>
              <a:rPr lang="sk-SK" sz="6400" b="1" dirty="0" smtClean="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rPr>
              <a:t>Ďalšie nebezpečenstvá</a:t>
            </a:r>
            <a:endParaRPr lang="sk-SK" sz="6400" b="1" cap="none" spc="0"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ndParaRPr>
          </a:p>
        </p:txBody>
      </p:sp>
      <p:sp>
        <p:nvSpPr>
          <p:cNvPr id="3" name="BlokTextu 2"/>
          <p:cNvSpPr txBox="1"/>
          <p:nvPr/>
        </p:nvSpPr>
        <p:spPr>
          <a:xfrm>
            <a:off x="1835696" y="1052736"/>
            <a:ext cx="7308304" cy="1384995"/>
          </a:xfrm>
          <a:prstGeom prst="rect">
            <a:avLst/>
          </a:prstGeom>
          <a:noFill/>
        </p:spPr>
        <p:txBody>
          <a:bodyPr wrap="square" rtlCol="0">
            <a:spAutoFit/>
          </a:bodyPr>
          <a:lstStyle/>
          <a:p>
            <a:r>
              <a:rPr lang="sk-SK" sz="2800" b="1" u="sng" dirty="0" err="1" smtClean="0">
                <a:solidFill>
                  <a:srgbClr val="FF0000"/>
                </a:solidFill>
                <a:effectLst>
                  <a:outerShdw blurRad="38100" dist="38100" dir="2700000" algn="tl">
                    <a:srgbClr val="C0C0C0"/>
                  </a:outerShdw>
                </a:effectLst>
              </a:rPr>
              <a:t>Adware</a:t>
            </a:r>
            <a:r>
              <a:rPr lang="sk-SK" sz="2800" dirty="0" smtClean="0"/>
              <a:t> </a:t>
            </a:r>
            <a:r>
              <a:rPr lang="sk-SK" sz="2800" dirty="0" smtClean="0">
                <a:solidFill>
                  <a:schemeClr val="tx1"/>
                </a:solidFill>
              </a:rPr>
              <a:t>je softvér, ktorý automaticky zobrazuje, prehráva alebo sťahuje reklamný materiál do tvojho PC.</a:t>
            </a:r>
          </a:p>
        </p:txBody>
      </p:sp>
      <p:pic>
        <p:nvPicPr>
          <p:cNvPr id="24578" name="Picture 2"/>
          <p:cNvPicPr>
            <a:picLocks noChangeAspect="1" noChangeArrowheads="1"/>
          </p:cNvPicPr>
          <p:nvPr/>
        </p:nvPicPr>
        <p:blipFill>
          <a:blip r:embed="rId2" cstate="print"/>
          <a:srcRect/>
          <a:stretch>
            <a:fillRect/>
          </a:stretch>
        </p:blipFill>
        <p:spPr bwMode="auto">
          <a:xfrm>
            <a:off x="467544" y="3789040"/>
            <a:ext cx="2663180" cy="2663180"/>
          </a:xfrm>
          <a:prstGeom prst="rect">
            <a:avLst/>
          </a:prstGeom>
          <a:ln>
            <a:noFill/>
          </a:ln>
          <a:effectLst>
            <a:softEdge rad="112500"/>
          </a:effectLst>
        </p:spPr>
      </p:pic>
      <p:pic>
        <p:nvPicPr>
          <p:cNvPr id="24579" name="Picture 3"/>
          <p:cNvPicPr>
            <a:picLocks noChangeAspect="1" noChangeArrowheads="1"/>
          </p:cNvPicPr>
          <p:nvPr/>
        </p:nvPicPr>
        <p:blipFill>
          <a:blip r:embed="rId3" cstate="print"/>
          <a:srcRect/>
          <a:stretch>
            <a:fillRect/>
          </a:stretch>
        </p:blipFill>
        <p:spPr bwMode="auto">
          <a:xfrm>
            <a:off x="3347864" y="2420888"/>
            <a:ext cx="5509454" cy="42210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ok 7" descr="pharming.jpg"/>
          <p:cNvPicPr>
            <a:picLocks noChangeAspect="1"/>
          </p:cNvPicPr>
          <p:nvPr/>
        </p:nvPicPr>
        <p:blipFill>
          <a:blip r:embed="rId2" cstate="print"/>
          <a:stretch>
            <a:fillRect/>
          </a:stretch>
        </p:blipFill>
        <p:spPr>
          <a:xfrm>
            <a:off x="251520" y="3356992"/>
            <a:ext cx="2255500" cy="2232248"/>
          </a:xfrm>
          <a:prstGeom prst="rect">
            <a:avLst/>
          </a:prstGeom>
          <a:ln>
            <a:noFill/>
          </a:ln>
          <a:effectLst>
            <a:softEdge rad="112500"/>
          </a:effectLst>
        </p:spPr>
      </p:pic>
      <p:sp>
        <p:nvSpPr>
          <p:cNvPr id="2" name="Obdĺžnik 1"/>
          <p:cNvSpPr/>
          <p:nvPr/>
        </p:nvSpPr>
        <p:spPr>
          <a:xfrm>
            <a:off x="0" y="0"/>
            <a:ext cx="9144000" cy="1077218"/>
          </a:xfrm>
          <a:prstGeom prst="rect">
            <a:avLst/>
          </a:prstGeom>
          <a:noFill/>
        </p:spPr>
        <p:txBody>
          <a:bodyPr wrap="square" lIns="91440" tIns="45720" rIns="91440" bIns="45720">
            <a:spAutoFit/>
          </a:bodyPr>
          <a:lstStyle/>
          <a:p>
            <a:pPr algn="ctr"/>
            <a:r>
              <a:rPr lang="sk-SK" sz="6400" b="1" dirty="0" smtClean="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rPr>
              <a:t>Ďalšie nebezpečenstvá</a:t>
            </a:r>
            <a:endParaRPr lang="sk-SK" sz="6400" b="1" cap="none" spc="0"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ndParaRPr>
          </a:p>
        </p:txBody>
      </p:sp>
      <p:sp>
        <p:nvSpPr>
          <p:cNvPr id="3" name="BlokTextu 2"/>
          <p:cNvSpPr txBox="1"/>
          <p:nvPr/>
        </p:nvSpPr>
        <p:spPr>
          <a:xfrm>
            <a:off x="1691680" y="1052736"/>
            <a:ext cx="7452320" cy="4832092"/>
          </a:xfrm>
          <a:prstGeom prst="rect">
            <a:avLst/>
          </a:prstGeom>
          <a:noFill/>
        </p:spPr>
        <p:txBody>
          <a:bodyPr wrap="square" rtlCol="0">
            <a:spAutoFit/>
          </a:bodyPr>
          <a:lstStyle/>
          <a:p>
            <a:r>
              <a:rPr lang="sk-SK" sz="2800" b="1" u="sng" dirty="0" err="1" smtClean="0">
                <a:solidFill>
                  <a:srgbClr val="FF0000"/>
                </a:solidFill>
                <a:effectLst>
                  <a:outerShdw blurRad="38100" dist="38100" dir="2700000" algn="tl">
                    <a:srgbClr val="C0C0C0"/>
                  </a:outerShdw>
                </a:effectLst>
              </a:rPr>
              <a:t>Pharming</a:t>
            </a:r>
            <a:r>
              <a:rPr lang="sk-SK" sz="2800" dirty="0" smtClean="0">
                <a:solidFill>
                  <a:srgbClr val="FEB687"/>
                </a:solidFill>
                <a:effectLst>
                  <a:outerShdw blurRad="38100" dist="38100" dir="2700000" algn="tl">
                    <a:srgbClr val="C0C0C0"/>
                  </a:outerShdw>
                </a:effectLst>
              </a:rPr>
              <a:t> </a:t>
            </a:r>
            <a:r>
              <a:rPr lang="sk-SK" sz="2800" dirty="0" smtClean="0"/>
              <a:t> sú </a:t>
            </a:r>
            <a:r>
              <a:rPr lang="sk-SK" sz="2800" dirty="0" smtClean="0">
                <a:solidFill>
                  <a:schemeClr val="tx1"/>
                </a:solidFill>
              </a:rPr>
              <a:t>podvodné internetové stránky, ich princíp spočíva v presmerovaní názvu </a:t>
            </a:r>
            <a:r>
              <a:rPr lang="sk-SK" sz="2800" dirty="0" err="1" smtClean="0">
                <a:solidFill>
                  <a:schemeClr val="tx1"/>
                </a:solidFill>
              </a:rPr>
              <a:t>www</a:t>
            </a:r>
            <a:r>
              <a:rPr lang="sk-SK" sz="2800" dirty="0" smtClean="0">
                <a:solidFill>
                  <a:schemeClr val="tx1"/>
                </a:solidFill>
              </a:rPr>
              <a:t> stránky na inú adresu, miesto pôvodnej stránky sa zobrazí</a:t>
            </a:r>
          </a:p>
          <a:p>
            <a:r>
              <a:rPr lang="sk-SK" sz="2800" dirty="0" smtClean="0">
                <a:solidFill>
                  <a:schemeClr val="tx1"/>
                </a:solidFill>
              </a:rPr>
              <a:t> jej dokonalá </a:t>
            </a:r>
          </a:p>
          <a:p>
            <a:r>
              <a:rPr lang="sk-SK" sz="2800" dirty="0" smtClean="0">
                <a:solidFill>
                  <a:schemeClr val="tx1"/>
                </a:solidFill>
              </a:rPr>
              <a:t>podoba. Zväčša </a:t>
            </a:r>
          </a:p>
          <a:p>
            <a:r>
              <a:rPr lang="sk-SK" sz="2800" dirty="0"/>
              <a:t> </a:t>
            </a:r>
            <a:r>
              <a:rPr lang="sk-SK" sz="2800" dirty="0" smtClean="0"/>
              <a:t>        </a:t>
            </a:r>
            <a:r>
              <a:rPr lang="sk-SK" sz="2800" dirty="0" smtClean="0">
                <a:solidFill>
                  <a:schemeClr val="tx1"/>
                </a:solidFill>
              </a:rPr>
              <a:t>sa jedná				                                                         	o podvodné 				</a:t>
            </a:r>
          </a:p>
          <a:p>
            <a:r>
              <a:rPr lang="sk-SK" sz="2800" dirty="0" smtClean="0">
                <a:solidFill>
                  <a:schemeClr val="tx1"/>
                </a:solidFill>
              </a:rPr>
              <a:t>  stránky bánk,</a:t>
            </a:r>
          </a:p>
          <a:p>
            <a:r>
              <a:rPr lang="sk-SK" sz="2800" dirty="0"/>
              <a:t> </a:t>
            </a:r>
            <a:r>
              <a:rPr lang="sk-SK" sz="2800" dirty="0" smtClean="0"/>
              <a:t>  </a:t>
            </a:r>
            <a:r>
              <a:rPr lang="sk-SK" sz="2800" dirty="0" smtClean="0">
                <a:solidFill>
                  <a:schemeClr val="tx1"/>
                </a:solidFill>
              </a:rPr>
              <a:t> kde chcú vaše</a:t>
            </a:r>
          </a:p>
          <a:p>
            <a:r>
              <a:rPr lang="sk-SK" sz="2800" dirty="0"/>
              <a:t> </a:t>
            </a:r>
            <a:r>
              <a:rPr lang="sk-SK" sz="2800" dirty="0" smtClean="0"/>
              <a:t>   </a:t>
            </a:r>
            <a:r>
              <a:rPr lang="sk-SK" sz="2800" dirty="0" smtClean="0">
                <a:solidFill>
                  <a:schemeClr val="tx1"/>
                </a:solidFill>
              </a:rPr>
              <a:t> osobné údaje.</a:t>
            </a:r>
          </a:p>
        </p:txBody>
      </p:sp>
      <p:pic>
        <p:nvPicPr>
          <p:cNvPr id="25602" name="Picture 2"/>
          <p:cNvPicPr>
            <a:picLocks noChangeAspect="1" noChangeArrowheads="1"/>
          </p:cNvPicPr>
          <p:nvPr/>
        </p:nvPicPr>
        <p:blipFill>
          <a:blip r:embed="rId3" cstate="print"/>
          <a:srcRect/>
          <a:stretch>
            <a:fillRect/>
          </a:stretch>
        </p:blipFill>
        <p:spPr bwMode="auto">
          <a:xfrm>
            <a:off x="4572000" y="2924944"/>
            <a:ext cx="4286250" cy="348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571480"/>
            <a:ext cx="8229600" cy="1143000"/>
          </a:xfrm>
        </p:spPr>
        <p:txBody>
          <a:bodyPr/>
          <a:lstStyle/>
          <a:p>
            <a:r>
              <a:rPr lang="sk-SK" sz="5400" b="1"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rPr>
              <a:t>Ďalšie nebezpečenstvá</a:t>
            </a:r>
            <a:endParaRPr lang="sk-SK" sz="5400" b="1"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ndParaRPr>
          </a:p>
        </p:txBody>
      </p:sp>
      <p:sp>
        <p:nvSpPr>
          <p:cNvPr id="3" name="Zástupný symbol obsahu 2"/>
          <p:cNvSpPr>
            <a:spLocks noGrp="1"/>
          </p:cNvSpPr>
          <p:nvPr>
            <p:ph idx="1"/>
          </p:nvPr>
        </p:nvSpPr>
        <p:spPr>
          <a:xfrm>
            <a:off x="428596" y="1714488"/>
            <a:ext cx="8229600" cy="5000660"/>
          </a:xfrm>
        </p:spPr>
        <p:txBody>
          <a:bodyPr>
            <a:normAutofit fontScale="55000" lnSpcReduction="20000"/>
          </a:bodyPr>
          <a:lstStyle/>
          <a:p>
            <a:pPr algn="just"/>
            <a:r>
              <a:rPr lang="sk-SK" sz="3600" b="1" dirty="0" smtClean="0">
                <a:solidFill>
                  <a:srgbClr val="FF0000"/>
                </a:solidFill>
                <a:latin typeface="Arial" charset="0"/>
              </a:rPr>
              <a:t>ČET=chat</a:t>
            </a:r>
            <a:r>
              <a:rPr lang="sk-SK" sz="3600" dirty="0" smtClean="0">
                <a:solidFill>
                  <a:srgbClr val="FF0000"/>
                </a:solidFill>
                <a:latin typeface="Arial" charset="0"/>
              </a:rPr>
              <a:t> </a:t>
            </a:r>
            <a:r>
              <a:rPr lang="sk-SK" sz="3600" dirty="0">
                <a:latin typeface="Arial" charset="0"/>
              </a:rPr>
              <a:t>rozhovor, písomná konverzácia dvoch alebo viacerých ľudí v reálnom čase prostredníctvom počítačovej siete. </a:t>
            </a:r>
            <a:r>
              <a:rPr lang="sk-SK" sz="3600" dirty="0">
                <a:latin typeface="Arial" charset="0"/>
              </a:rPr>
              <a:t>Pomocou nej môžeme zároveň posielať prílohy (textové súbory, obrázky, video súbory, ...). Je to prevzaté slovo z anglického CHAT</a:t>
            </a:r>
          </a:p>
          <a:p>
            <a:r>
              <a:rPr lang="sk-SK" sz="3600" b="1" dirty="0">
                <a:solidFill>
                  <a:srgbClr val="FF0000"/>
                </a:solidFill>
                <a:latin typeface="Arial" charset="0"/>
              </a:rPr>
              <a:t>Riziká </a:t>
            </a:r>
            <a:r>
              <a:rPr lang="sk-SK" sz="3600" b="1" dirty="0" err="1">
                <a:solidFill>
                  <a:srgbClr val="FF0000"/>
                </a:solidFill>
                <a:latin typeface="Arial" charset="0"/>
              </a:rPr>
              <a:t>četovania</a:t>
            </a:r>
            <a:endParaRPr lang="sk-SK" sz="3600" b="1" dirty="0">
              <a:solidFill>
                <a:srgbClr val="FF0000"/>
              </a:solidFill>
              <a:latin typeface="Arial" charset="0"/>
            </a:endParaRPr>
          </a:p>
          <a:p>
            <a:pPr lvl="1"/>
            <a:r>
              <a:rPr lang="sk-SK" sz="3600" dirty="0">
                <a:latin typeface="Arial" charset="0"/>
              </a:rPr>
              <a:t>Anonymita.</a:t>
            </a:r>
          </a:p>
          <a:p>
            <a:pPr lvl="1"/>
            <a:r>
              <a:rPr lang="sk-SK" sz="3600" dirty="0">
                <a:latin typeface="Arial" charset="0"/>
              </a:rPr>
              <a:t>Zneužitie údajov</a:t>
            </a:r>
          </a:p>
          <a:p>
            <a:pPr lvl="1"/>
            <a:r>
              <a:rPr lang="sk-SK" sz="3600" dirty="0">
                <a:latin typeface="Arial" charset="0"/>
              </a:rPr>
              <a:t>Príspevky s nevhodným obsahom</a:t>
            </a:r>
          </a:p>
          <a:p>
            <a:pPr lvl="1"/>
            <a:r>
              <a:rPr lang="sk-SK" sz="3600" dirty="0">
                <a:latin typeface="Arial" charset="0"/>
              </a:rPr>
              <a:t>Zdravotné riziko a potenciálna závislosť</a:t>
            </a:r>
          </a:p>
          <a:p>
            <a:r>
              <a:rPr lang="sk-SK" sz="3600" b="1" dirty="0">
                <a:solidFill>
                  <a:srgbClr val="FF0000"/>
                </a:solidFill>
                <a:latin typeface="Arial" charset="0"/>
              </a:rPr>
              <a:t>Prevencia</a:t>
            </a:r>
          </a:p>
          <a:p>
            <a:pPr lvl="1"/>
            <a:r>
              <a:rPr lang="sk-SK" sz="3600" dirty="0">
                <a:latin typeface="Arial" charset="0"/>
              </a:rPr>
              <a:t>Zablokujte prístup neznámym ľuďom</a:t>
            </a:r>
          </a:p>
          <a:p>
            <a:pPr lvl="1"/>
            <a:r>
              <a:rPr lang="sk-SK" sz="3600" dirty="0">
                <a:latin typeface="Arial" charset="0"/>
              </a:rPr>
              <a:t>Nevyplňujte svoj internetový profil</a:t>
            </a:r>
          </a:p>
          <a:p>
            <a:pPr lvl="1"/>
            <a:r>
              <a:rPr lang="sk-SK" sz="3600" dirty="0">
                <a:latin typeface="Arial" charset="0"/>
              </a:rPr>
              <a:t>Ak sa dieťa cíti nepohodlne alebo trápne pri </a:t>
            </a:r>
            <a:r>
              <a:rPr lang="sk-SK" sz="3600" dirty="0" err="1">
                <a:latin typeface="Arial" charset="0"/>
              </a:rPr>
              <a:t>online</a:t>
            </a:r>
            <a:r>
              <a:rPr lang="sk-SK" sz="3600" dirty="0">
                <a:latin typeface="Arial" charset="0"/>
              </a:rPr>
              <a:t> konverzácii, má právo ju okamžite prerušiť a odísť z </a:t>
            </a:r>
            <a:r>
              <a:rPr lang="sk-SK" sz="3600" dirty="0" err="1">
                <a:latin typeface="Arial" charset="0"/>
              </a:rPr>
              <a:t>četovej</a:t>
            </a:r>
            <a:r>
              <a:rPr lang="sk-SK" sz="3600" dirty="0">
                <a:latin typeface="Arial" charset="0"/>
              </a:rPr>
              <a:t> miestnosti.</a:t>
            </a:r>
          </a:p>
          <a:p>
            <a:pPr lvl="1">
              <a:buNone/>
            </a:pPr>
            <a:endParaRPr lang="sk-SK" dirty="0"/>
          </a:p>
        </p:txBody>
      </p:sp>
      <p:pic>
        <p:nvPicPr>
          <p:cNvPr id="3076" name="Picture 4"/>
          <p:cNvPicPr>
            <a:picLocks noChangeAspect="1" noChangeArrowheads="1"/>
          </p:cNvPicPr>
          <p:nvPr/>
        </p:nvPicPr>
        <p:blipFill>
          <a:blip r:embed="rId2" cstate="print"/>
          <a:srcRect/>
          <a:stretch>
            <a:fillRect/>
          </a:stretch>
        </p:blipFill>
        <p:spPr bwMode="auto">
          <a:xfrm>
            <a:off x="6715140" y="3286124"/>
            <a:ext cx="881065" cy="1441743"/>
          </a:xfrm>
          <a:prstGeom prst="rect">
            <a:avLst/>
          </a:prstGeom>
          <a:noFill/>
          <a:ln w="9525">
            <a:noFill/>
            <a:miter lim="800000"/>
            <a:headEnd/>
            <a:tailEnd/>
          </a:ln>
        </p:spPr>
      </p:pic>
      <p:pic>
        <p:nvPicPr>
          <p:cNvPr id="3078" name="Picture 6"/>
          <p:cNvPicPr>
            <a:picLocks noChangeAspect="1" noChangeArrowheads="1"/>
          </p:cNvPicPr>
          <p:nvPr/>
        </p:nvPicPr>
        <p:blipFill>
          <a:blip r:embed="rId3" cstate="print"/>
          <a:srcRect/>
          <a:stretch>
            <a:fillRect/>
          </a:stretch>
        </p:blipFill>
        <p:spPr bwMode="auto">
          <a:xfrm>
            <a:off x="7786710" y="3929066"/>
            <a:ext cx="928694" cy="1348104"/>
          </a:xfrm>
          <a:prstGeom prst="rect">
            <a:avLst/>
          </a:prstGeom>
          <a:noFill/>
          <a:ln w="9525">
            <a:noFill/>
            <a:miter lim="800000"/>
            <a:headEnd/>
            <a:tailEnd/>
          </a:ln>
        </p:spPr>
      </p:pic>
      <p:pic>
        <p:nvPicPr>
          <p:cNvPr id="3079" name="Picture 7"/>
          <p:cNvPicPr>
            <a:picLocks noChangeAspect="1" noChangeArrowheads="1"/>
          </p:cNvPicPr>
          <p:nvPr/>
        </p:nvPicPr>
        <p:blipFill>
          <a:blip r:embed="rId4" cstate="print"/>
          <a:srcRect/>
          <a:stretch>
            <a:fillRect/>
          </a:stretch>
        </p:blipFill>
        <p:spPr bwMode="auto">
          <a:xfrm>
            <a:off x="7858116" y="5579422"/>
            <a:ext cx="1285884" cy="1285884"/>
          </a:xfrm>
          <a:prstGeom prst="rect">
            <a:avLst/>
          </a:prstGeom>
          <a:noFill/>
          <a:ln w="9525">
            <a:noFill/>
            <a:miter lim="800000"/>
            <a:headEnd/>
            <a:tailEnd/>
          </a:ln>
        </p:spPr>
      </p:pic>
    </p:spTree>
    <p:extLst>
      <p:ext uri="{BB962C8B-B14F-4D97-AF65-F5344CB8AC3E}">
        <p14:creationId xmlns:p14="http://schemas.microsoft.com/office/powerpoint/2010/main" val="2302420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sk-SK" b="1"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rPr>
              <a:t>Ďalšie </a:t>
            </a:r>
            <a:r>
              <a:rPr lang="sk-SK" b="1" dirty="0" smtClean="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rPr>
              <a:t>nebezpečenstvá</a:t>
            </a:r>
            <a:endParaRPr lang="sk-SK" altLang="sk-SK" b="1" dirty="0" smtClean="0">
              <a:latin typeface="Bookman Old Style" panose="02050604050505020204" pitchFamily="18" charset="0"/>
            </a:endParaRPr>
          </a:p>
        </p:txBody>
      </p:sp>
      <p:sp>
        <p:nvSpPr>
          <p:cNvPr id="13315" name="Rectangle 3"/>
          <p:cNvSpPr>
            <a:spLocks noGrp="1" noChangeArrowheads="1"/>
          </p:cNvSpPr>
          <p:nvPr>
            <p:ph type="body" idx="1"/>
          </p:nvPr>
        </p:nvSpPr>
        <p:spPr/>
        <p:txBody>
          <a:bodyPr/>
          <a:lstStyle/>
          <a:p>
            <a:pPr marL="0" indent="0">
              <a:buNone/>
            </a:pPr>
            <a:r>
              <a:rPr lang="sk-SK" altLang="sk-SK" dirty="0" err="1" smtClean="0">
                <a:solidFill>
                  <a:srgbClr val="FF0000"/>
                </a:solidFill>
                <a:latin typeface="Aharoni" panose="02010803020104030203" pitchFamily="2" charset="-79"/>
                <a:cs typeface="Aharoni" panose="02010803020104030203" pitchFamily="2" charset="-79"/>
              </a:rPr>
              <a:t>Phishing</a:t>
            </a:r>
            <a:endParaRPr lang="sk-SK" altLang="sk-SK" dirty="0" smtClean="0">
              <a:solidFill>
                <a:srgbClr val="FF0000"/>
              </a:solidFill>
              <a:latin typeface="Aharoni" panose="02010803020104030203" pitchFamily="2" charset="-79"/>
              <a:cs typeface="Aharoni" panose="02010803020104030203" pitchFamily="2" charset="-79"/>
            </a:endParaRPr>
          </a:p>
          <a:p>
            <a:pPr eaLnBrk="1" hangingPunct="1"/>
            <a:r>
              <a:rPr lang="sk-SK" altLang="sk-SK" dirty="0" smtClean="0"/>
              <a:t>správy</a:t>
            </a:r>
            <a:r>
              <a:rPr lang="sk-SK" altLang="sk-SK" dirty="0" smtClean="0"/>
              <a:t>, ktoré sú písané s cieľom podvodu </a:t>
            </a:r>
          </a:p>
          <a:p>
            <a:pPr eaLnBrk="1" hangingPunct="1">
              <a:buFontTx/>
              <a:buNone/>
            </a:pPr>
            <a:r>
              <a:rPr lang="sk-SK" altLang="sk-SK" dirty="0" smtClean="0"/>
              <a:t>	</a:t>
            </a:r>
            <a:r>
              <a:rPr lang="sk-SK" altLang="sk-SK" i="1" dirty="0" smtClean="0"/>
              <a:t>Príklad:</a:t>
            </a:r>
            <a:r>
              <a:rPr lang="sk-SK" altLang="sk-SK" dirty="0" smtClean="0"/>
              <a:t> e-maily, ktoré vyzývajú na zmenu kódu k bankovému účtu. V takomto e-maile je umiestnený odkaz, na ktorom si heslo máte zmeniť. Odkaz však nesmeruje na stránku banky, ale na jej dokonalú napodobeninu. </a:t>
            </a:r>
          </a:p>
        </p:txBody>
      </p:sp>
      <p:pic>
        <p:nvPicPr>
          <p:cNvPr id="2" name="Obrázok 1"/>
          <p:cNvPicPr>
            <a:picLocks noChangeAspect="1"/>
          </p:cNvPicPr>
          <p:nvPr/>
        </p:nvPicPr>
        <p:blipFill>
          <a:blip r:embed="rId2"/>
          <a:stretch>
            <a:fillRect/>
          </a:stretch>
        </p:blipFill>
        <p:spPr>
          <a:xfrm>
            <a:off x="7740352" y="5232256"/>
            <a:ext cx="1403648" cy="1625744"/>
          </a:xfrm>
          <a:prstGeom prst="rect">
            <a:avLst/>
          </a:prstGeom>
        </p:spPr>
      </p:pic>
    </p:spTree>
    <p:extLst>
      <p:ext uri="{BB962C8B-B14F-4D97-AF65-F5344CB8AC3E}">
        <p14:creationId xmlns:p14="http://schemas.microsoft.com/office/powerpoint/2010/main" val="38241303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cstate="print"/>
          <a:srcRect/>
          <a:stretch>
            <a:fillRect/>
          </a:stretch>
        </p:blipFill>
        <p:spPr bwMode="auto">
          <a:xfrm>
            <a:off x="6156176" y="3115766"/>
            <a:ext cx="2497460" cy="3321622"/>
          </a:xfrm>
          <a:prstGeom prst="rect">
            <a:avLst/>
          </a:prstGeom>
          <a:noFill/>
          <a:ln w="9525">
            <a:noFill/>
            <a:miter lim="800000"/>
            <a:headEnd/>
            <a:tailEnd/>
          </a:ln>
        </p:spPr>
      </p:pic>
      <p:sp>
        <p:nvSpPr>
          <p:cNvPr id="2" name="Obdĺžnik 1"/>
          <p:cNvSpPr/>
          <p:nvPr/>
        </p:nvSpPr>
        <p:spPr>
          <a:xfrm>
            <a:off x="251520" y="0"/>
            <a:ext cx="8892480" cy="1446550"/>
          </a:xfrm>
          <a:prstGeom prst="rect">
            <a:avLst/>
          </a:prstGeom>
          <a:noFill/>
        </p:spPr>
        <p:txBody>
          <a:bodyPr wrap="square" lIns="91440" tIns="45720" rIns="91440" bIns="45720">
            <a:spAutoFit/>
          </a:bodyPr>
          <a:lstStyle/>
          <a:p>
            <a:pPr algn="ctr"/>
            <a:r>
              <a:rPr lang="sk-SK" sz="8800" b="1" dirty="0" smtClean="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rPr>
              <a:t>Ako sa brániť</a:t>
            </a:r>
            <a:endParaRPr lang="sk-SK" sz="8800" b="1" cap="none" spc="0"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ndParaRPr>
          </a:p>
        </p:txBody>
      </p:sp>
      <p:sp>
        <p:nvSpPr>
          <p:cNvPr id="3" name="BlokTextu 2"/>
          <p:cNvSpPr txBox="1"/>
          <p:nvPr/>
        </p:nvSpPr>
        <p:spPr>
          <a:xfrm>
            <a:off x="2267744" y="1484784"/>
            <a:ext cx="6624736" cy="2246769"/>
          </a:xfrm>
          <a:prstGeom prst="rect">
            <a:avLst/>
          </a:prstGeom>
          <a:noFill/>
        </p:spPr>
        <p:txBody>
          <a:bodyPr wrap="square" rtlCol="0">
            <a:spAutoFit/>
          </a:bodyPr>
          <a:lstStyle/>
          <a:p>
            <a:r>
              <a:rPr lang="sk-SK" sz="2800" b="1" u="sng" dirty="0" smtClean="0"/>
              <a:t>Chráňte svoj počítač aktuálnym antivírusovým a </a:t>
            </a:r>
            <a:r>
              <a:rPr lang="sk-SK" sz="2800" b="1" u="sng" dirty="0" err="1" smtClean="0"/>
              <a:t>anti</a:t>
            </a:r>
            <a:r>
              <a:rPr lang="sk-SK" sz="2800" b="1" u="sng" dirty="0" smtClean="0"/>
              <a:t> - </a:t>
            </a:r>
            <a:r>
              <a:rPr lang="sk-SK" sz="2800" b="1" u="sng" dirty="0" err="1" smtClean="0"/>
              <a:t>spyware</a:t>
            </a:r>
            <a:r>
              <a:rPr lang="sk-SK" sz="2800" b="1" u="sng" dirty="0" smtClean="0"/>
              <a:t> programom.</a:t>
            </a:r>
            <a:r>
              <a:rPr lang="sk-SK" sz="2800" dirty="0" smtClean="0"/>
              <a:t> Aby bola ochrana účinná, antivírusové systémy sa aktualizujú i niekoľkokrát za deň. </a:t>
            </a:r>
          </a:p>
        </p:txBody>
      </p:sp>
      <p:pic>
        <p:nvPicPr>
          <p:cNvPr id="4" name="Obrázok 3" descr="warning2_000.gif"/>
          <p:cNvPicPr>
            <a:picLocks noChangeAspect="1"/>
          </p:cNvPicPr>
          <p:nvPr/>
        </p:nvPicPr>
        <p:blipFill>
          <a:blip r:embed="rId3" cstate="print"/>
          <a:stretch>
            <a:fillRect/>
          </a:stretch>
        </p:blipFill>
        <p:spPr>
          <a:xfrm>
            <a:off x="0" y="1340768"/>
            <a:ext cx="2267744" cy="2267744"/>
          </a:xfrm>
          <a:prstGeom prst="rect">
            <a:avLst/>
          </a:prstGeom>
        </p:spPr>
      </p:pic>
      <p:pic>
        <p:nvPicPr>
          <p:cNvPr id="18434" name="Picture 2"/>
          <p:cNvPicPr>
            <a:picLocks noChangeAspect="1" noChangeArrowheads="1"/>
          </p:cNvPicPr>
          <p:nvPr/>
        </p:nvPicPr>
        <p:blipFill>
          <a:blip r:embed="rId4" cstate="print"/>
          <a:srcRect/>
          <a:stretch>
            <a:fillRect/>
          </a:stretch>
        </p:blipFill>
        <p:spPr bwMode="auto">
          <a:xfrm>
            <a:off x="2339752" y="4293096"/>
            <a:ext cx="3353718" cy="21272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5940152" y="3933056"/>
            <a:ext cx="2703826" cy="2742233"/>
          </a:xfrm>
          <a:prstGeom prst="rect">
            <a:avLst/>
          </a:prstGeom>
          <a:noFill/>
          <a:ln w="9525">
            <a:noFill/>
            <a:miter lim="800000"/>
            <a:headEnd/>
            <a:tailEnd/>
          </a:ln>
        </p:spPr>
      </p:pic>
      <p:sp>
        <p:nvSpPr>
          <p:cNvPr id="3" name="Obdĺžnik 2"/>
          <p:cNvSpPr/>
          <p:nvPr/>
        </p:nvSpPr>
        <p:spPr>
          <a:xfrm>
            <a:off x="251520" y="0"/>
            <a:ext cx="8892480" cy="1446550"/>
          </a:xfrm>
          <a:prstGeom prst="rect">
            <a:avLst/>
          </a:prstGeom>
          <a:noFill/>
        </p:spPr>
        <p:txBody>
          <a:bodyPr wrap="square" lIns="91440" tIns="45720" rIns="91440" bIns="45720">
            <a:spAutoFit/>
          </a:bodyPr>
          <a:lstStyle/>
          <a:p>
            <a:pPr algn="ctr"/>
            <a:r>
              <a:rPr lang="sk-SK" sz="8800" b="1" dirty="0" smtClean="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rPr>
              <a:t>Ako sa brániť</a:t>
            </a:r>
            <a:endParaRPr lang="sk-SK" sz="8800" b="1" cap="none" spc="0"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ndParaRPr>
          </a:p>
        </p:txBody>
      </p:sp>
      <p:sp>
        <p:nvSpPr>
          <p:cNvPr id="4" name="Obdĺžnik 3"/>
          <p:cNvSpPr/>
          <p:nvPr/>
        </p:nvSpPr>
        <p:spPr>
          <a:xfrm>
            <a:off x="2555776" y="1628800"/>
            <a:ext cx="5832648" cy="1815882"/>
          </a:xfrm>
          <a:prstGeom prst="rect">
            <a:avLst/>
          </a:prstGeom>
        </p:spPr>
        <p:txBody>
          <a:bodyPr wrap="square">
            <a:spAutoFit/>
          </a:bodyPr>
          <a:lstStyle/>
          <a:p>
            <a:r>
              <a:rPr lang="sk-SK" sz="2800" b="1" u="sng" dirty="0" smtClean="0"/>
              <a:t>Zálohujte svoje dáta.</a:t>
            </a:r>
            <a:r>
              <a:rPr lang="sk-SK" sz="2800" u="sng" dirty="0" smtClean="0"/>
              <a:t> </a:t>
            </a:r>
            <a:r>
              <a:rPr lang="sk-SK" sz="2800" dirty="0" smtClean="0"/>
              <a:t>Zálohovaním predídete škodám, ktoré vzniknú pri chybe alebo poškodení hardvéru alebo softvéru.</a:t>
            </a:r>
          </a:p>
        </p:txBody>
      </p:sp>
      <p:pic>
        <p:nvPicPr>
          <p:cNvPr id="6" name="Picture 2"/>
          <p:cNvPicPr>
            <a:picLocks noChangeAspect="1" noChangeArrowheads="1"/>
          </p:cNvPicPr>
          <p:nvPr/>
        </p:nvPicPr>
        <p:blipFill>
          <a:blip r:embed="rId2" cstate="print"/>
          <a:srcRect/>
          <a:stretch>
            <a:fillRect/>
          </a:stretch>
        </p:blipFill>
        <p:spPr bwMode="auto">
          <a:xfrm>
            <a:off x="3236326" y="3933056"/>
            <a:ext cx="2703826" cy="2742233"/>
          </a:xfrm>
          <a:prstGeom prst="rect">
            <a:avLst/>
          </a:prstGeom>
          <a:noFill/>
          <a:ln w="9525">
            <a:noFill/>
            <a:miter lim="800000"/>
            <a:headEnd/>
            <a:tailEnd/>
          </a:ln>
        </p:spPr>
      </p:pic>
      <p:sp>
        <p:nvSpPr>
          <p:cNvPr id="7" name="BlokTextu 6"/>
          <p:cNvSpPr txBox="1"/>
          <p:nvPr/>
        </p:nvSpPr>
        <p:spPr>
          <a:xfrm>
            <a:off x="3779912" y="4077072"/>
            <a:ext cx="1152128" cy="646331"/>
          </a:xfrm>
          <a:prstGeom prst="rect">
            <a:avLst/>
          </a:prstGeom>
          <a:noFill/>
        </p:spPr>
        <p:txBody>
          <a:bodyPr wrap="square" rtlCol="0">
            <a:spAutoFit/>
          </a:bodyPr>
          <a:lstStyle/>
          <a:p>
            <a:r>
              <a:rPr lang="sk-SK" sz="3600" b="1" dirty="0" smtClean="0"/>
              <a:t>CD</a:t>
            </a:r>
            <a:endParaRPr lang="sk-SK" sz="3600" b="1" dirty="0"/>
          </a:p>
        </p:txBody>
      </p:sp>
      <p:sp>
        <p:nvSpPr>
          <p:cNvPr id="8" name="BlokTextu 7"/>
          <p:cNvSpPr txBox="1"/>
          <p:nvPr/>
        </p:nvSpPr>
        <p:spPr>
          <a:xfrm>
            <a:off x="6732240" y="4077072"/>
            <a:ext cx="1152128" cy="646331"/>
          </a:xfrm>
          <a:prstGeom prst="rect">
            <a:avLst/>
          </a:prstGeom>
          <a:noFill/>
        </p:spPr>
        <p:txBody>
          <a:bodyPr wrap="square" rtlCol="0">
            <a:spAutoFit/>
          </a:bodyPr>
          <a:lstStyle/>
          <a:p>
            <a:r>
              <a:rPr lang="sk-SK" sz="3600" b="1" dirty="0" smtClean="0"/>
              <a:t>DVD</a:t>
            </a:r>
            <a:endParaRPr lang="sk-SK" sz="3600" b="1" dirty="0"/>
          </a:p>
        </p:txBody>
      </p:sp>
      <p:pic>
        <p:nvPicPr>
          <p:cNvPr id="10" name="Obrázok 9" descr="warning2_000.gif"/>
          <p:cNvPicPr>
            <a:picLocks noChangeAspect="1"/>
          </p:cNvPicPr>
          <p:nvPr/>
        </p:nvPicPr>
        <p:blipFill>
          <a:blip r:embed="rId3" cstate="print"/>
          <a:stretch>
            <a:fillRect/>
          </a:stretch>
        </p:blipFill>
        <p:spPr>
          <a:xfrm>
            <a:off x="0" y="1340768"/>
            <a:ext cx="2267744" cy="2267744"/>
          </a:xfrm>
          <a:prstGeom prst="rect">
            <a:avLst/>
          </a:prstGeom>
        </p:spPr>
      </p:pic>
      <p:pic>
        <p:nvPicPr>
          <p:cNvPr id="2" name="Obrázok 1"/>
          <p:cNvPicPr>
            <a:picLocks noChangeAspect="1"/>
          </p:cNvPicPr>
          <p:nvPr/>
        </p:nvPicPr>
        <p:blipFill>
          <a:blip r:embed="rId4"/>
          <a:stretch>
            <a:fillRect/>
          </a:stretch>
        </p:blipFill>
        <p:spPr>
          <a:xfrm>
            <a:off x="0" y="3933057"/>
            <a:ext cx="3236326" cy="292494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251520" y="0"/>
            <a:ext cx="8892480" cy="1446550"/>
          </a:xfrm>
          <a:prstGeom prst="rect">
            <a:avLst/>
          </a:prstGeom>
          <a:noFill/>
        </p:spPr>
        <p:txBody>
          <a:bodyPr wrap="square" lIns="91440" tIns="45720" rIns="91440" bIns="45720">
            <a:spAutoFit/>
          </a:bodyPr>
          <a:lstStyle/>
          <a:p>
            <a:pPr algn="ctr"/>
            <a:r>
              <a:rPr lang="sk-SK" sz="8800" b="1" dirty="0" smtClean="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rPr>
              <a:t>Ako sa brániť</a:t>
            </a:r>
            <a:endParaRPr lang="sk-SK" sz="8800" b="1" cap="none" spc="0"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ndParaRPr>
          </a:p>
        </p:txBody>
      </p:sp>
      <p:sp>
        <p:nvSpPr>
          <p:cNvPr id="4" name="BlokTextu 3"/>
          <p:cNvSpPr txBox="1"/>
          <p:nvPr/>
        </p:nvSpPr>
        <p:spPr>
          <a:xfrm>
            <a:off x="1907704" y="1412776"/>
            <a:ext cx="7236296" cy="2677656"/>
          </a:xfrm>
          <a:prstGeom prst="rect">
            <a:avLst/>
          </a:prstGeom>
          <a:noFill/>
        </p:spPr>
        <p:txBody>
          <a:bodyPr wrap="square" rtlCol="0">
            <a:spAutoFit/>
          </a:bodyPr>
          <a:lstStyle/>
          <a:p>
            <a:r>
              <a:rPr lang="sk-SK" sz="2800" b="1" u="sng" dirty="0" smtClean="0"/>
              <a:t>Nenavštevujte nezabezpečené stránky.</a:t>
            </a:r>
            <a:r>
              <a:rPr lang="sk-SK" sz="2800" u="sng" dirty="0" smtClean="0"/>
              <a:t> </a:t>
            </a:r>
            <a:r>
              <a:rPr lang="sk-SK" sz="2800" dirty="0" smtClean="0"/>
              <a:t>Snažte sa vyhnúť stránkam s mp3 hudbou, filmami, licenčnými kľúčmi a pod. Nesťahujte             programy, ktorých činnosť by mohla byť v rozpore s autorskými				 právami.</a:t>
            </a:r>
          </a:p>
        </p:txBody>
      </p:sp>
      <p:pic>
        <p:nvPicPr>
          <p:cNvPr id="5" name="Obrázok 4" descr="warning2_000.gif"/>
          <p:cNvPicPr>
            <a:picLocks noChangeAspect="1"/>
          </p:cNvPicPr>
          <p:nvPr/>
        </p:nvPicPr>
        <p:blipFill>
          <a:blip r:embed="rId2" cstate="print"/>
          <a:stretch>
            <a:fillRect/>
          </a:stretch>
        </p:blipFill>
        <p:spPr>
          <a:xfrm>
            <a:off x="0" y="1340768"/>
            <a:ext cx="2160240" cy="2160240"/>
          </a:xfrm>
          <a:prstGeom prst="rect">
            <a:avLst/>
          </a:prstGeom>
        </p:spPr>
      </p:pic>
      <p:pic>
        <p:nvPicPr>
          <p:cNvPr id="8" name="Obrázok 7" descr="icones_00023.png"/>
          <p:cNvPicPr>
            <a:picLocks noChangeAspect="1"/>
          </p:cNvPicPr>
          <p:nvPr/>
        </p:nvPicPr>
        <p:blipFill>
          <a:blip r:embed="rId3" cstate="print"/>
          <a:stretch>
            <a:fillRect/>
          </a:stretch>
        </p:blipFill>
        <p:spPr>
          <a:xfrm>
            <a:off x="3059832" y="4365104"/>
            <a:ext cx="2304256" cy="2304256"/>
          </a:xfrm>
          <a:prstGeom prst="rect">
            <a:avLst/>
          </a:prstGeom>
        </p:spPr>
      </p:pic>
      <p:pic>
        <p:nvPicPr>
          <p:cNvPr id="9" name="Obrázok 8" descr="icones_00862.png"/>
          <p:cNvPicPr>
            <a:picLocks noChangeAspect="1"/>
          </p:cNvPicPr>
          <p:nvPr/>
        </p:nvPicPr>
        <p:blipFill>
          <a:blip r:embed="rId4" cstate="print"/>
          <a:stretch>
            <a:fillRect/>
          </a:stretch>
        </p:blipFill>
        <p:spPr>
          <a:xfrm>
            <a:off x="1043608" y="4581128"/>
            <a:ext cx="2057445" cy="2057445"/>
          </a:xfrm>
          <a:prstGeom prst="rect">
            <a:avLst/>
          </a:prstGeom>
        </p:spPr>
      </p:pic>
      <p:pic>
        <p:nvPicPr>
          <p:cNvPr id="19459" name="Picture 3"/>
          <p:cNvPicPr>
            <a:picLocks noChangeAspect="1" noChangeArrowheads="1"/>
          </p:cNvPicPr>
          <p:nvPr/>
        </p:nvPicPr>
        <p:blipFill>
          <a:blip r:embed="rId5" cstate="print"/>
          <a:srcRect/>
          <a:stretch>
            <a:fillRect/>
          </a:stretch>
        </p:blipFill>
        <p:spPr bwMode="auto">
          <a:xfrm>
            <a:off x="5364088" y="3212976"/>
            <a:ext cx="3494162" cy="3494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4716016" y="0"/>
            <a:ext cx="4427984" cy="1446550"/>
          </a:xfrm>
          <a:prstGeom prst="rect">
            <a:avLst/>
          </a:prstGeom>
          <a:noFill/>
        </p:spPr>
        <p:txBody>
          <a:bodyPr wrap="square" lIns="91440" tIns="45720" rIns="91440" bIns="45720">
            <a:spAutoFit/>
          </a:bodyPr>
          <a:lstStyle/>
          <a:p>
            <a:pPr algn="ctr"/>
            <a:r>
              <a:rPr lang="sk-SK" sz="8800" b="1" dirty="0" smtClean="0">
                <a:ln w="38100" cmpd="sng">
                  <a:solidFill>
                    <a:schemeClr val="tx1"/>
                  </a:solidFill>
                  <a:prstDash val="solid"/>
                </a:ln>
                <a:solidFill>
                  <a:srgbClr val="0070C0"/>
                </a:solidFill>
                <a:effectLst>
                  <a:glow rad="228600">
                    <a:schemeClr val="accent1">
                      <a:satMod val="175000"/>
                      <a:alpha val="40000"/>
                    </a:schemeClr>
                  </a:glow>
                  <a:outerShdw blurRad="63500" dir="3600000" algn="tl" rotWithShape="0">
                    <a:srgbClr val="000000">
                      <a:alpha val="70000"/>
                    </a:srgbClr>
                  </a:outerShdw>
                </a:effectLst>
                <a:latin typeface="Comic Sans MS" pitchFamily="66" charset="0"/>
              </a:rPr>
              <a:t>Obsah</a:t>
            </a:r>
            <a:endParaRPr lang="sk-SK" sz="8800" b="1" cap="none" spc="0" dirty="0">
              <a:ln w="38100" cmpd="sng">
                <a:solidFill>
                  <a:schemeClr val="tx1"/>
                </a:solidFill>
                <a:prstDash val="solid"/>
              </a:ln>
              <a:solidFill>
                <a:srgbClr val="0070C0"/>
              </a:solidFill>
              <a:effectLst>
                <a:glow rad="228600">
                  <a:schemeClr val="accent1">
                    <a:satMod val="175000"/>
                    <a:alpha val="40000"/>
                  </a:schemeClr>
                </a:glow>
                <a:outerShdw blurRad="63500" dir="3600000" algn="tl" rotWithShape="0">
                  <a:srgbClr val="000000">
                    <a:alpha val="70000"/>
                  </a:srgbClr>
                </a:outerShdw>
              </a:effectLst>
              <a:latin typeface="Comic Sans MS" pitchFamily="66" charset="0"/>
            </a:endParaRPr>
          </a:p>
        </p:txBody>
      </p:sp>
      <p:sp>
        <p:nvSpPr>
          <p:cNvPr id="5" name="BlokTextu 4"/>
          <p:cNvSpPr txBox="1"/>
          <p:nvPr/>
        </p:nvSpPr>
        <p:spPr>
          <a:xfrm>
            <a:off x="1763688" y="1412776"/>
            <a:ext cx="7128792" cy="2862322"/>
          </a:xfrm>
          <a:prstGeom prst="rect">
            <a:avLst/>
          </a:prstGeom>
          <a:noFill/>
        </p:spPr>
        <p:txBody>
          <a:bodyPr wrap="square" rtlCol="0">
            <a:spAutoFit/>
          </a:bodyPr>
          <a:lstStyle/>
          <a:p>
            <a:pPr algn="ctr"/>
            <a:r>
              <a:rPr lang="sk-SK" sz="3600" b="1" dirty="0" smtClean="0">
                <a:effectLst>
                  <a:outerShdw blurRad="38100" dist="38100" dir="2700000" algn="tl">
                    <a:srgbClr val="000000">
                      <a:alpha val="43137"/>
                    </a:srgbClr>
                  </a:outerShdw>
                </a:effectLst>
              </a:rPr>
              <a:t>Čo je to počítačový vírus</a:t>
            </a:r>
          </a:p>
          <a:p>
            <a:pPr algn="ctr"/>
            <a:r>
              <a:rPr lang="sk-SK" sz="3600" b="1" dirty="0" smtClean="0">
                <a:effectLst>
                  <a:outerShdw blurRad="38100" dist="38100" dir="2700000" algn="tl">
                    <a:srgbClr val="000000">
                      <a:alpha val="43137"/>
                    </a:srgbClr>
                  </a:outerShdw>
                </a:effectLst>
              </a:rPr>
              <a:t>Prvý počítačový vírus na svete</a:t>
            </a:r>
          </a:p>
          <a:p>
            <a:pPr algn="ctr"/>
            <a:r>
              <a:rPr lang="sk-SK" sz="3600" b="1" dirty="0" smtClean="0">
                <a:effectLst>
                  <a:outerShdw blurRad="38100" dist="38100" dir="2700000" algn="tl">
                    <a:srgbClr val="000000">
                      <a:alpha val="43137"/>
                    </a:srgbClr>
                  </a:outerShdw>
                </a:effectLst>
              </a:rPr>
              <a:t>Typy vírusov</a:t>
            </a:r>
          </a:p>
          <a:p>
            <a:pPr algn="ctr"/>
            <a:r>
              <a:rPr lang="sk-SK" sz="3600" b="1" dirty="0" smtClean="0">
                <a:effectLst>
                  <a:outerShdw blurRad="38100" dist="38100" dir="2700000" algn="tl">
                    <a:srgbClr val="000000">
                      <a:alpha val="43137"/>
                    </a:srgbClr>
                  </a:outerShdw>
                </a:effectLst>
              </a:rPr>
              <a:t>Čo vírusy spôsobujú?</a:t>
            </a:r>
          </a:p>
          <a:p>
            <a:pPr algn="ctr"/>
            <a:r>
              <a:rPr lang="sk-SK" sz="3600" b="1" dirty="0" smtClean="0">
                <a:effectLst>
                  <a:outerShdw blurRad="38100" dist="38100" dir="2700000" algn="tl">
                    <a:srgbClr val="000000">
                      <a:alpha val="43137"/>
                    </a:srgbClr>
                  </a:outerShdw>
                </a:effectLst>
              </a:rPr>
              <a:t>Ako sa proti nim brániť?</a:t>
            </a:r>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9512" y="4005064"/>
            <a:ext cx="3275856" cy="2598285"/>
          </a:xfrm>
          <a:prstGeom prst="rect">
            <a:avLst/>
          </a:prstGeom>
          <a:noFill/>
          <a:ln w="9525">
            <a:noFill/>
            <a:miter lim="800000"/>
            <a:headEnd/>
            <a:tailEnd/>
          </a:ln>
        </p:spPr>
      </p:pic>
      <p:pic>
        <p:nvPicPr>
          <p:cNvPr id="7" name="Obrázok 6" descr="Virus1.gif"/>
          <p:cNvPicPr>
            <a:picLocks noChangeAspect="1"/>
          </p:cNvPicPr>
          <p:nvPr/>
        </p:nvPicPr>
        <p:blipFill>
          <a:blip r:embed="rId3" cstate="print"/>
          <a:stretch>
            <a:fillRect/>
          </a:stretch>
        </p:blipFill>
        <p:spPr>
          <a:xfrm>
            <a:off x="6581775" y="4077072"/>
            <a:ext cx="2562225" cy="33337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ok 8" descr="firewall1.gif"/>
          <p:cNvPicPr>
            <a:picLocks noChangeAspect="1"/>
          </p:cNvPicPr>
          <p:nvPr/>
        </p:nvPicPr>
        <p:blipFill>
          <a:blip r:embed="rId2" cstate="print"/>
          <a:stretch>
            <a:fillRect/>
          </a:stretch>
        </p:blipFill>
        <p:spPr>
          <a:xfrm>
            <a:off x="2267744" y="3933056"/>
            <a:ext cx="2088232" cy="2088232"/>
          </a:xfrm>
          <a:prstGeom prst="rect">
            <a:avLst/>
          </a:prstGeom>
        </p:spPr>
      </p:pic>
      <p:pic>
        <p:nvPicPr>
          <p:cNvPr id="11" name="Obrázok 10" descr="firewall.jpg"/>
          <p:cNvPicPr>
            <a:picLocks noChangeAspect="1"/>
          </p:cNvPicPr>
          <p:nvPr/>
        </p:nvPicPr>
        <p:blipFill>
          <a:blip r:embed="rId3" cstate="print"/>
          <a:stretch>
            <a:fillRect/>
          </a:stretch>
        </p:blipFill>
        <p:spPr>
          <a:xfrm>
            <a:off x="4283968" y="3490258"/>
            <a:ext cx="4677420" cy="3367742"/>
          </a:xfrm>
          <a:prstGeom prst="rect">
            <a:avLst/>
          </a:prstGeom>
        </p:spPr>
      </p:pic>
      <p:sp>
        <p:nvSpPr>
          <p:cNvPr id="3" name="Obdĺžnik 2"/>
          <p:cNvSpPr/>
          <p:nvPr/>
        </p:nvSpPr>
        <p:spPr>
          <a:xfrm>
            <a:off x="251520" y="0"/>
            <a:ext cx="8892480" cy="1446550"/>
          </a:xfrm>
          <a:prstGeom prst="rect">
            <a:avLst/>
          </a:prstGeom>
          <a:noFill/>
        </p:spPr>
        <p:txBody>
          <a:bodyPr wrap="square" lIns="91440" tIns="45720" rIns="91440" bIns="45720">
            <a:spAutoFit/>
          </a:bodyPr>
          <a:lstStyle/>
          <a:p>
            <a:pPr algn="ctr"/>
            <a:r>
              <a:rPr lang="sk-SK" sz="8800" b="1" dirty="0" smtClean="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rPr>
              <a:t>Ako sa brániť</a:t>
            </a:r>
            <a:endParaRPr lang="sk-SK" sz="8800" b="1" cap="none" spc="0"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ndParaRPr>
          </a:p>
        </p:txBody>
      </p:sp>
      <p:sp>
        <p:nvSpPr>
          <p:cNvPr id="4" name="Obdĺžnik 3"/>
          <p:cNvSpPr/>
          <p:nvPr/>
        </p:nvSpPr>
        <p:spPr>
          <a:xfrm>
            <a:off x="1907704" y="1340768"/>
            <a:ext cx="6984776" cy="2677656"/>
          </a:xfrm>
          <a:prstGeom prst="rect">
            <a:avLst/>
          </a:prstGeom>
        </p:spPr>
        <p:txBody>
          <a:bodyPr wrap="square">
            <a:spAutoFit/>
          </a:bodyPr>
          <a:lstStyle/>
          <a:p>
            <a:r>
              <a:rPr lang="sk-SK" sz="2800" b="1" u="sng" dirty="0" smtClean="0"/>
              <a:t>Zabezpečte svoj počítač proti neoprávnenému vniknutiu.</a:t>
            </a:r>
            <a:r>
              <a:rPr lang="sk-SK" sz="2800" u="sng" dirty="0" smtClean="0"/>
              <a:t> </a:t>
            </a:r>
            <a:r>
              <a:rPr lang="sk-SK" sz="2800" dirty="0" smtClean="0"/>
              <a:t>Tento krok môžete urobiť použitím tzv. </a:t>
            </a:r>
            <a:r>
              <a:rPr lang="sk-SK" sz="2800" b="1" dirty="0" smtClean="0">
                <a:solidFill>
                  <a:srgbClr val="FF0000"/>
                </a:solidFill>
                <a:effectLst>
                  <a:outerShdw blurRad="38100" dist="38100" dir="2700000" algn="tl">
                    <a:srgbClr val="000000">
                      <a:alpha val="43137"/>
                    </a:srgbClr>
                  </a:outerShdw>
                </a:effectLst>
              </a:rPr>
              <a:t>FIREWALL</a:t>
            </a:r>
            <a:r>
              <a:rPr lang="sk-SK" sz="2800" dirty="0" smtClean="0"/>
              <a:t>, ktorý vytvára ochrannú stenu medzi vaším počítačom a potenciálne škodlivým obsahom na internete.</a:t>
            </a:r>
          </a:p>
        </p:txBody>
      </p:sp>
      <p:pic>
        <p:nvPicPr>
          <p:cNvPr id="8" name="Obrázok 7" descr="warning2_000.gif"/>
          <p:cNvPicPr>
            <a:picLocks noChangeAspect="1"/>
          </p:cNvPicPr>
          <p:nvPr/>
        </p:nvPicPr>
        <p:blipFill>
          <a:blip r:embed="rId4" cstate="print"/>
          <a:stretch>
            <a:fillRect/>
          </a:stretch>
        </p:blipFill>
        <p:spPr>
          <a:xfrm>
            <a:off x="0" y="1340768"/>
            <a:ext cx="2267744" cy="226774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51520" y="0"/>
            <a:ext cx="8892480" cy="1446550"/>
          </a:xfrm>
          <a:prstGeom prst="rect">
            <a:avLst/>
          </a:prstGeom>
          <a:noFill/>
        </p:spPr>
        <p:txBody>
          <a:bodyPr wrap="square" lIns="91440" tIns="45720" rIns="91440" bIns="45720">
            <a:spAutoFit/>
          </a:bodyPr>
          <a:lstStyle/>
          <a:p>
            <a:pPr algn="ctr"/>
            <a:r>
              <a:rPr lang="sk-SK" sz="8800" b="1" dirty="0" smtClean="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rPr>
              <a:t>Ako sa brániť</a:t>
            </a:r>
            <a:endParaRPr lang="sk-SK" sz="8800" b="1" cap="none" spc="0"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ndParaRPr>
          </a:p>
        </p:txBody>
      </p:sp>
      <p:sp>
        <p:nvSpPr>
          <p:cNvPr id="5" name="Obdĺžnik 4"/>
          <p:cNvSpPr/>
          <p:nvPr/>
        </p:nvSpPr>
        <p:spPr>
          <a:xfrm>
            <a:off x="2051720" y="1340768"/>
            <a:ext cx="6840760" cy="3539430"/>
          </a:xfrm>
          <a:prstGeom prst="rect">
            <a:avLst/>
          </a:prstGeom>
        </p:spPr>
        <p:txBody>
          <a:bodyPr wrap="square">
            <a:spAutoFit/>
          </a:bodyPr>
          <a:lstStyle/>
          <a:p>
            <a:r>
              <a:rPr lang="sk-SK" sz="2800" b="1" u="sng" dirty="0" smtClean="0"/>
              <a:t>Nezverejňujte svoju emailovú adresu</a:t>
            </a:r>
            <a:r>
              <a:rPr lang="sk-SK" sz="2800" b="1" dirty="0" smtClean="0"/>
              <a:t>.</a:t>
            </a:r>
            <a:r>
              <a:rPr lang="sk-SK" sz="2800" dirty="0" smtClean="0"/>
              <a:t> Vaša emailová adresa je váš osobný údaj. Veľmi dobre si rozmyslite, do akého formulára ju vyplníte. Používajte radšej niekoľko adries (jednu                                          pre priateľov a druhú                                            na vyplňovanie                                                   do formulárov). </a:t>
            </a:r>
          </a:p>
        </p:txBody>
      </p:sp>
      <p:pic>
        <p:nvPicPr>
          <p:cNvPr id="6" name="Obrázok 5" descr="warning2_000.gif"/>
          <p:cNvPicPr>
            <a:picLocks noChangeAspect="1"/>
          </p:cNvPicPr>
          <p:nvPr/>
        </p:nvPicPr>
        <p:blipFill>
          <a:blip r:embed="rId2" cstate="print"/>
          <a:stretch>
            <a:fillRect/>
          </a:stretch>
        </p:blipFill>
        <p:spPr>
          <a:xfrm>
            <a:off x="0" y="1340768"/>
            <a:ext cx="2267744" cy="2267744"/>
          </a:xfrm>
          <a:prstGeom prst="rect">
            <a:avLst/>
          </a:prstGeom>
        </p:spPr>
      </p:pic>
      <p:pic>
        <p:nvPicPr>
          <p:cNvPr id="9" name="Obrázok 8" descr="email2.gif"/>
          <p:cNvPicPr>
            <a:picLocks noChangeAspect="1"/>
          </p:cNvPicPr>
          <p:nvPr/>
        </p:nvPicPr>
        <p:blipFill>
          <a:blip r:embed="rId3" cstate="print"/>
          <a:srcRect t="6737" b="6296"/>
          <a:stretch>
            <a:fillRect/>
          </a:stretch>
        </p:blipFill>
        <p:spPr>
          <a:xfrm>
            <a:off x="4788024" y="3069730"/>
            <a:ext cx="4355976" cy="378827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251520" y="0"/>
            <a:ext cx="8892480" cy="1446550"/>
          </a:xfrm>
          <a:prstGeom prst="rect">
            <a:avLst/>
          </a:prstGeom>
          <a:noFill/>
        </p:spPr>
        <p:txBody>
          <a:bodyPr wrap="square" lIns="91440" tIns="45720" rIns="91440" bIns="45720">
            <a:spAutoFit/>
          </a:bodyPr>
          <a:lstStyle/>
          <a:p>
            <a:pPr algn="ctr"/>
            <a:r>
              <a:rPr lang="sk-SK" sz="8800" b="1" dirty="0" smtClean="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rPr>
              <a:t>Ako sa brániť</a:t>
            </a:r>
            <a:endParaRPr lang="sk-SK" sz="8800" b="1" cap="none" spc="0"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ndParaRPr>
          </a:p>
        </p:txBody>
      </p:sp>
      <p:sp>
        <p:nvSpPr>
          <p:cNvPr id="3" name="BlokTextu 2"/>
          <p:cNvSpPr txBox="1"/>
          <p:nvPr/>
        </p:nvSpPr>
        <p:spPr>
          <a:xfrm>
            <a:off x="1907704" y="1412776"/>
            <a:ext cx="7236296" cy="2246769"/>
          </a:xfrm>
          <a:prstGeom prst="rect">
            <a:avLst/>
          </a:prstGeom>
          <a:noFill/>
        </p:spPr>
        <p:txBody>
          <a:bodyPr wrap="square" rtlCol="0">
            <a:spAutoFit/>
          </a:bodyPr>
          <a:lstStyle/>
          <a:p>
            <a:r>
              <a:rPr lang="sk-SK" sz="2800" b="1" u="sng" dirty="0" smtClean="0"/>
              <a:t>Neotvárajte neznáme prílohy.</a:t>
            </a:r>
            <a:r>
              <a:rPr lang="sk-SK" sz="2800" u="sng" dirty="0" smtClean="0"/>
              <a:t> </a:t>
            </a:r>
            <a:r>
              <a:rPr lang="sk-SK" sz="2800" dirty="0" smtClean="0"/>
              <a:t>Ak neotvoríte spustiteľnú prílohu emailu, nemôžete dostať emailový vírus. Preto radšej všetky cudzojazyčné emaily vymazávajte. </a:t>
            </a:r>
          </a:p>
        </p:txBody>
      </p:sp>
      <p:pic>
        <p:nvPicPr>
          <p:cNvPr id="4" name="Obrázok 3" descr="warning2_000.gif"/>
          <p:cNvPicPr>
            <a:picLocks noChangeAspect="1"/>
          </p:cNvPicPr>
          <p:nvPr/>
        </p:nvPicPr>
        <p:blipFill>
          <a:blip r:embed="rId2" cstate="print"/>
          <a:stretch>
            <a:fillRect/>
          </a:stretch>
        </p:blipFill>
        <p:spPr>
          <a:xfrm>
            <a:off x="0" y="1340768"/>
            <a:ext cx="2160240" cy="2160240"/>
          </a:xfrm>
          <a:prstGeom prst="rect">
            <a:avLst/>
          </a:prstGeom>
        </p:spPr>
      </p:pic>
      <p:pic>
        <p:nvPicPr>
          <p:cNvPr id="8" name="Obrázok 7" descr="email1.gif"/>
          <p:cNvPicPr>
            <a:picLocks noChangeAspect="1"/>
          </p:cNvPicPr>
          <p:nvPr/>
        </p:nvPicPr>
        <p:blipFill>
          <a:blip r:embed="rId3" cstate="print"/>
          <a:stretch>
            <a:fillRect/>
          </a:stretch>
        </p:blipFill>
        <p:spPr>
          <a:xfrm>
            <a:off x="5076056" y="3249762"/>
            <a:ext cx="3659178" cy="360823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descr="computer_gif_2.gif"/>
          <p:cNvPicPr>
            <a:picLocks noChangeAspect="1"/>
          </p:cNvPicPr>
          <p:nvPr/>
        </p:nvPicPr>
        <p:blipFill>
          <a:blip r:embed="rId2" cstate="print"/>
          <a:stretch>
            <a:fillRect/>
          </a:stretch>
        </p:blipFill>
        <p:spPr>
          <a:xfrm>
            <a:off x="5580112" y="3543300"/>
            <a:ext cx="3333750" cy="3314700"/>
          </a:xfrm>
          <a:prstGeom prst="rect">
            <a:avLst/>
          </a:prstGeom>
        </p:spPr>
      </p:pic>
      <p:sp>
        <p:nvSpPr>
          <p:cNvPr id="3" name="Obdĺžnik 2"/>
          <p:cNvSpPr/>
          <p:nvPr/>
        </p:nvSpPr>
        <p:spPr>
          <a:xfrm>
            <a:off x="251520" y="0"/>
            <a:ext cx="8892480" cy="1446550"/>
          </a:xfrm>
          <a:prstGeom prst="rect">
            <a:avLst/>
          </a:prstGeom>
          <a:noFill/>
        </p:spPr>
        <p:txBody>
          <a:bodyPr wrap="square" lIns="91440" tIns="45720" rIns="91440" bIns="45720">
            <a:spAutoFit/>
          </a:bodyPr>
          <a:lstStyle/>
          <a:p>
            <a:pPr algn="ctr"/>
            <a:r>
              <a:rPr lang="sk-SK" sz="8800" b="1" dirty="0" smtClean="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rPr>
              <a:t>Ako sa brániť</a:t>
            </a:r>
            <a:endParaRPr lang="sk-SK" sz="8800" b="1" cap="none" spc="0"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ndParaRPr>
          </a:p>
        </p:txBody>
      </p:sp>
      <p:sp>
        <p:nvSpPr>
          <p:cNvPr id="4" name="BlokTextu 3"/>
          <p:cNvSpPr txBox="1"/>
          <p:nvPr/>
        </p:nvSpPr>
        <p:spPr>
          <a:xfrm>
            <a:off x="2267744" y="1484784"/>
            <a:ext cx="6624736" cy="3539430"/>
          </a:xfrm>
          <a:prstGeom prst="rect">
            <a:avLst/>
          </a:prstGeom>
          <a:noFill/>
        </p:spPr>
        <p:txBody>
          <a:bodyPr wrap="square" rtlCol="0">
            <a:spAutoFit/>
          </a:bodyPr>
          <a:lstStyle/>
          <a:p>
            <a:r>
              <a:rPr lang="sk-SK" sz="2800" b="1" u="sng" dirty="0" smtClean="0"/>
              <a:t>Majte prehľad kto a ako využíva váš počítač.</a:t>
            </a:r>
            <a:r>
              <a:rPr lang="sk-SK" sz="2800" u="sng" dirty="0" smtClean="0"/>
              <a:t> </a:t>
            </a:r>
            <a:r>
              <a:rPr lang="sk-SK" sz="2800" dirty="0" smtClean="0"/>
              <a:t>Veľa užívateľov využívajúcich cudzí počítač prejavuje menšiu zodpovednosť ako pri vlastnom počítači, preto sa treba dohodnúť na konkrétnych pravidlách a určiť, čo 			 môže na Vašom 				      PC robiť. </a:t>
            </a:r>
          </a:p>
        </p:txBody>
      </p:sp>
      <p:pic>
        <p:nvPicPr>
          <p:cNvPr id="5" name="Obrázok 4" descr="warning2_000.gif"/>
          <p:cNvPicPr>
            <a:picLocks noChangeAspect="1"/>
          </p:cNvPicPr>
          <p:nvPr/>
        </p:nvPicPr>
        <p:blipFill>
          <a:blip r:embed="rId3" cstate="print"/>
          <a:stretch>
            <a:fillRect/>
          </a:stretch>
        </p:blipFill>
        <p:spPr>
          <a:xfrm>
            <a:off x="0" y="1340768"/>
            <a:ext cx="2267744" cy="226774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ok 10" descr="password_icon.jpg"/>
          <p:cNvPicPr>
            <a:picLocks noChangeAspect="1"/>
          </p:cNvPicPr>
          <p:nvPr/>
        </p:nvPicPr>
        <p:blipFill>
          <a:blip r:embed="rId2" cstate="print"/>
          <a:stretch>
            <a:fillRect/>
          </a:stretch>
        </p:blipFill>
        <p:spPr>
          <a:xfrm>
            <a:off x="2339752" y="2996952"/>
            <a:ext cx="3861048" cy="3861048"/>
          </a:xfrm>
          <a:prstGeom prst="rect">
            <a:avLst/>
          </a:prstGeom>
        </p:spPr>
      </p:pic>
      <p:sp>
        <p:nvSpPr>
          <p:cNvPr id="3" name="Obdĺžnik 2"/>
          <p:cNvSpPr/>
          <p:nvPr/>
        </p:nvSpPr>
        <p:spPr>
          <a:xfrm>
            <a:off x="251520" y="0"/>
            <a:ext cx="8892480" cy="1446550"/>
          </a:xfrm>
          <a:prstGeom prst="rect">
            <a:avLst/>
          </a:prstGeom>
          <a:noFill/>
        </p:spPr>
        <p:txBody>
          <a:bodyPr wrap="square" lIns="91440" tIns="45720" rIns="91440" bIns="45720">
            <a:spAutoFit/>
          </a:bodyPr>
          <a:lstStyle/>
          <a:p>
            <a:pPr algn="ctr"/>
            <a:r>
              <a:rPr lang="sk-SK" sz="8800" b="1" dirty="0" smtClean="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rPr>
              <a:t>Ako sa brániť</a:t>
            </a:r>
            <a:endParaRPr lang="sk-SK" sz="8800" b="1" cap="none" spc="0"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ndParaRPr>
          </a:p>
        </p:txBody>
      </p:sp>
      <p:sp>
        <p:nvSpPr>
          <p:cNvPr id="6" name="BlokTextu 5"/>
          <p:cNvSpPr txBox="1"/>
          <p:nvPr/>
        </p:nvSpPr>
        <p:spPr>
          <a:xfrm>
            <a:off x="2195736" y="1700808"/>
            <a:ext cx="6624736" cy="1384995"/>
          </a:xfrm>
          <a:prstGeom prst="rect">
            <a:avLst/>
          </a:prstGeom>
          <a:noFill/>
        </p:spPr>
        <p:txBody>
          <a:bodyPr wrap="square" rtlCol="0">
            <a:spAutoFit/>
          </a:bodyPr>
          <a:lstStyle/>
          <a:p>
            <a:r>
              <a:rPr lang="sk-SK" sz="2800" b="1" u="sng" dirty="0" smtClean="0"/>
              <a:t>Chráňte vstup do počítača heslom</a:t>
            </a:r>
            <a:r>
              <a:rPr lang="sk-SK" sz="2800" b="1" dirty="0" smtClean="0"/>
              <a:t>.</a:t>
            </a:r>
            <a:r>
              <a:rPr lang="sk-SK" sz="2800" dirty="0" smtClean="0"/>
              <a:t> Nedovoľte neznámej osobe, aby sa dostala do vášho počítača.</a:t>
            </a:r>
          </a:p>
        </p:txBody>
      </p:sp>
      <p:pic>
        <p:nvPicPr>
          <p:cNvPr id="7" name="Obrázok 6" descr="warning2_000.gif"/>
          <p:cNvPicPr>
            <a:picLocks noChangeAspect="1"/>
          </p:cNvPicPr>
          <p:nvPr/>
        </p:nvPicPr>
        <p:blipFill>
          <a:blip r:embed="rId3" cstate="print"/>
          <a:stretch>
            <a:fillRect/>
          </a:stretch>
        </p:blipFill>
        <p:spPr>
          <a:xfrm>
            <a:off x="0" y="1340768"/>
            <a:ext cx="2267744" cy="2267744"/>
          </a:xfrm>
          <a:prstGeom prst="rect">
            <a:avLst/>
          </a:prstGeom>
        </p:spPr>
      </p:pic>
      <p:pic>
        <p:nvPicPr>
          <p:cNvPr id="10" name="Obrázok 9" descr="green-safe-lock-icon-png-large.png"/>
          <p:cNvPicPr>
            <a:picLocks noChangeAspect="1"/>
          </p:cNvPicPr>
          <p:nvPr/>
        </p:nvPicPr>
        <p:blipFill>
          <a:blip r:embed="rId4" cstate="print"/>
          <a:stretch>
            <a:fillRect/>
          </a:stretch>
        </p:blipFill>
        <p:spPr>
          <a:xfrm>
            <a:off x="6156176" y="3861048"/>
            <a:ext cx="2686910" cy="2708920"/>
          </a:xfrm>
          <a:prstGeom prst="rect">
            <a:avLst/>
          </a:prstGeom>
        </p:spPr>
      </p:pic>
      <p:sp>
        <p:nvSpPr>
          <p:cNvPr id="12" name="BlokTextu 11"/>
          <p:cNvSpPr txBox="1"/>
          <p:nvPr/>
        </p:nvSpPr>
        <p:spPr>
          <a:xfrm rot="751399">
            <a:off x="2730583" y="4382022"/>
            <a:ext cx="2664296" cy="584775"/>
          </a:xfrm>
          <a:prstGeom prst="rect">
            <a:avLst/>
          </a:prstGeom>
          <a:noFill/>
        </p:spPr>
        <p:txBody>
          <a:bodyPr wrap="square" rtlCol="0">
            <a:spAutoFit/>
          </a:bodyPr>
          <a:lstStyle/>
          <a:p>
            <a:r>
              <a:rPr lang="sk-SK" sz="3200" b="1" dirty="0" smtClean="0">
                <a:solidFill>
                  <a:srgbClr val="FF0000"/>
                </a:solidFill>
                <a:effectLst>
                  <a:outerShdw blurRad="38100" dist="38100" dir="2700000" algn="tl">
                    <a:srgbClr val="000000">
                      <a:alpha val="43137"/>
                    </a:srgbClr>
                  </a:outerShdw>
                </a:effectLst>
              </a:rPr>
              <a:t>PASSWORD</a:t>
            </a:r>
            <a:endParaRPr lang="sk-SK" sz="32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142852"/>
            <a:ext cx="8229600" cy="1143000"/>
          </a:xfrm>
        </p:spPr>
        <p:txBody>
          <a:bodyPr/>
          <a:lstStyle/>
          <a:p>
            <a:pPr algn="ctr"/>
            <a:r>
              <a:rPr lang="sk-SK" sz="8800" b="1"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a typeface="+mn-ea"/>
                <a:cs typeface="+mn-cs"/>
              </a:rPr>
              <a:t>HESLO</a:t>
            </a:r>
            <a:endParaRPr lang="sk-SK" sz="8800" b="1"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a typeface="+mn-ea"/>
              <a:cs typeface="+mn-cs"/>
            </a:endParaRPr>
          </a:p>
        </p:txBody>
      </p:sp>
      <p:sp>
        <p:nvSpPr>
          <p:cNvPr id="3" name="Zástupný symbol obsahu 2"/>
          <p:cNvSpPr>
            <a:spLocks noGrp="1"/>
          </p:cNvSpPr>
          <p:nvPr>
            <p:ph idx="1"/>
          </p:nvPr>
        </p:nvSpPr>
        <p:spPr>
          <a:xfrm>
            <a:off x="214282" y="1285860"/>
            <a:ext cx="8929718" cy="5572140"/>
          </a:xfrm>
        </p:spPr>
        <p:txBody>
          <a:bodyPr>
            <a:noAutofit/>
          </a:bodyPr>
          <a:lstStyle/>
          <a:p>
            <a:r>
              <a:rPr lang="sk-SK" sz="2400" dirty="0">
                <a:latin typeface="Arial" charset="0"/>
              </a:rPr>
              <a:t>Sila hesla označuje stupeň </a:t>
            </a:r>
            <a:r>
              <a:rPr lang="sk-SK" sz="2400" dirty="0" err="1" smtClean="0">
                <a:latin typeface="Arial" charset="0"/>
              </a:rPr>
              <a:t>obtiažnosti</a:t>
            </a:r>
            <a:r>
              <a:rPr lang="sk-SK" sz="2400" dirty="0" smtClean="0">
                <a:latin typeface="Arial" charset="0"/>
              </a:rPr>
              <a:t> </a:t>
            </a:r>
            <a:r>
              <a:rPr lang="sk-SK" sz="2400" dirty="0">
                <a:latin typeface="Arial" charset="0"/>
              </a:rPr>
              <a:t>s akou osoba dokáže uhádnuť heslo.</a:t>
            </a:r>
          </a:p>
          <a:p>
            <a:pPr algn="just"/>
            <a:r>
              <a:rPr lang="sk-SK" sz="2400" dirty="0">
                <a:latin typeface="Arial" charset="0"/>
              </a:rPr>
              <a:t>Heslá sa označujú ako silné alebo slabé, podľa toho, či je ťažké alebo jednoduché ich uhádnuť. Uhádnutie hesla hrubou silou alebo slovníkovým útokom sa označuje ako prelomenie hesla. Slabé heslo je tiež možné uhádnuť, ak útočník osobu pozná a osoba použila v hesle napr. dátum narodenia či meno blízkej osoby.</a:t>
            </a:r>
          </a:p>
          <a:p>
            <a:pPr algn="just"/>
            <a:r>
              <a:rPr lang="sk-SK" sz="2400" dirty="0">
                <a:latin typeface="Arial" charset="0"/>
              </a:rPr>
              <a:t>Vo všeobecnosti sa odporúča nikdy si heslo nezapisovať, obzvlášť nie v blízkosti počítača, kde je možné ho použiť. Odporúča sa používať jedno heslo pre bezvýznamné účty (na ktorých prelomení nezáleží) a niekoľko rôznych silných hesiel pre dôležité systémy ako </a:t>
            </a:r>
            <a:r>
              <a:rPr lang="sk-SK" sz="2400" dirty="0" err="1">
                <a:latin typeface="Arial" charset="0"/>
              </a:rPr>
              <a:t>online</a:t>
            </a:r>
            <a:r>
              <a:rPr lang="sk-SK" sz="2400" dirty="0">
                <a:latin typeface="Arial" charset="0"/>
              </a:rPr>
              <a:t> </a:t>
            </a:r>
            <a:r>
              <a:rPr lang="sk-SK" sz="2400" dirty="0" err="1">
                <a:latin typeface="Arial" charset="0"/>
              </a:rPr>
              <a:t>banking</a:t>
            </a:r>
            <a:r>
              <a:rPr lang="sk-SK" sz="2400" dirty="0">
                <a:latin typeface="Arial" charset="0"/>
              </a:rPr>
              <a:t>.</a:t>
            </a:r>
          </a:p>
        </p:txBody>
      </p:sp>
      <p:pic>
        <p:nvPicPr>
          <p:cNvPr id="1026" name="Picture 2"/>
          <p:cNvPicPr>
            <a:picLocks noChangeAspect="1" noChangeArrowheads="1"/>
          </p:cNvPicPr>
          <p:nvPr/>
        </p:nvPicPr>
        <p:blipFill>
          <a:blip r:embed="rId2" cstate="print"/>
          <a:srcRect/>
          <a:stretch>
            <a:fillRect/>
          </a:stretch>
        </p:blipFill>
        <p:spPr bwMode="auto">
          <a:xfrm>
            <a:off x="7143768" y="0"/>
            <a:ext cx="1785918" cy="1377655"/>
          </a:xfrm>
          <a:prstGeom prst="rect">
            <a:avLst/>
          </a:prstGeom>
          <a:noFill/>
          <a:ln w="9525">
            <a:noFill/>
            <a:miter lim="800000"/>
            <a:headEnd/>
            <a:tailEnd/>
          </a:ln>
        </p:spPr>
      </p:pic>
    </p:spTree>
    <p:extLst>
      <p:ext uri="{BB962C8B-B14F-4D97-AF65-F5344CB8AC3E}">
        <p14:creationId xmlns:p14="http://schemas.microsoft.com/office/powerpoint/2010/main" val="1386416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8800" b="1"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a typeface="+mn-ea"/>
                <a:cs typeface="+mn-cs"/>
              </a:rPr>
              <a:t>SLABÉ HESLO </a:t>
            </a:r>
            <a:endParaRPr lang="sk-SK" sz="8800" b="1"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a typeface="+mn-ea"/>
              <a:cs typeface="+mn-cs"/>
            </a:endParaRPr>
          </a:p>
        </p:txBody>
      </p:sp>
      <p:sp>
        <p:nvSpPr>
          <p:cNvPr id="3" name="Zástupný symbol obsahu 2"/>
          <p:cNvSpPr>
            <a:spLocks noGrp="1"/>
          </p:cNvSpPr>
          <p:nvPr>
            <p:ph idx="1"/>
          </p:nvPr>
        </p:nvSpPr>
        <p:spPr>
          <a:xfrm>
            <a:off x="1259632" y="1600200"/>
            <a:ext cx="7884368" cy="4525963"/>
          </a:xfrm>
        </p:spPr>
        <p:txBody>
          <a:bodyPr>
            <a:normAutofit lnSpcReduction="10000"/>
          </a:bodyPr>
          <a:lstStyle/>
          <a:p>
            <a:pPr algn="just">
              <a:buClr>
                <a:srgbClr val="FFFF00"/>
              </a:buClr>
              <a:buFont typeface="Wingdings" pitchFamily="2" charset="2"/>
              <a:buChar char=""/>
            </a:pPr>
            <a:r>
              <a:rPr lang="sk-SK" sz="3000" dirty="0">
                <a:latin typeface="Arial" charset="0"/>
              </a:rPr>
              <a:t>obsahuje iba znaky alebo iba číslice</a:t>
            </a:r>
          </a:p>
          <a:p>
            <a:pPr algn="just">
              <a:buClr>
                <a:srgbClr val="FFFF00"/>
              </a:buClr>
              <a:buFont typeface="Wingdings" pitchFamily="2" charset="2"/>
              <a:buChar char=""/>
            </a:pPr>
            <a:r>
              <a:rPr lang="sk-SK" sz="3000" dirty="0">
                <a:latin typeface="Arial" charset="0"/>
              </a:rPr>
              <a:t>je krátke</a:t>
            </a:r>
          </a:p>
          <a:p>
            <a:pPr algn="just">
              <a:buClr>
                <a:srgbClr val="FFFF00"/>
              </a:buClr>
              <a:buFont typeface="Wingdings" pitchFamily="2" charset="2"/>
              <a:buChar char=""/>
            </a:pPr>
            <a:r>
              <a:rPr lang="sk-SK" sz="3000" dirty="0">
                <a:latin typeface="Arial" charset="0"/>
              </a:rPr>
              <a:t>používa slová nachádzajúce sa v slovníku používanom na lámanie hesiel</a:t>
            </a:r>
          </a:p>
          <a:p>
            <a:pPr algn="just">
              <a:buClr>
                <a:srgbClr val="FFFF00"/>
              </a:buClr>
              <a:buFont typeface="Wingdings" pitchFamily="2" charset="2"/>
              <a:buChar char=""/>
            </a:pPr>
            <a:r>
              <a:rPr lang="sk-SK" sz="3000" dirty="0">
                <a:latin typeface="Arial" charset="0"/>
              </a:rPr>
              <a:t>používa triviálne náhrady písmen (napr. A→4, S→$, O→0, I→1,!)</a:t>
            </a:r>
          </a:p>
          <a:p>
            <a:pPr algn="just">
              <a:buClr>
                <a:srgbClr val="FFFF00"/>
              </a:buClr>
              <a:buFont typeface="Wingdings" pitchFamily="2" charset="2"/>
              <a:buChar char=""/>
            </a:pPr>
            <a:r>
              <a:rPr lang="sk-SK" sz="3000" dirty="0">
                <a:latin typeface="Arial" charset="0"/>
              </a:rPr>
              <a:t>to isté písmeno opakované</a:t>
            </a:r>
          </a:p>
          <a:p>
            <a:pPr algn="just">
              <a:buClr>
                <a:srgbClr val="FFFF00"/>
              </a:buClr>
              <a:buFont typeface="Wingdings" pitchFamily="2" charset="2"/>
              <a:buChar char=""/>
            </a:pPr>
            <a:r>
              <a:rPr lang="sk-SK" sz="3000" dirty="0">
                <a:latin typeface="Arial" charset="0"/>
              </a:rPr>
              <a:t>je dátum</a:t>
            </a:r>
          </a:p>
          <a:p>
            <a:pPr algn="just">
              <a:buClr>
                <a:srgbClr val="FFFF00"/>
              </a:buClr>
              <a:buFont typeface="Wingdings" pitchFamily="2" charset="2"/>
              <a:buChar char=""/>
            </a:pPr>
            <a:r>
              <a:rPr lang="sk-SK" sz="3000" dirty="0">
                <a:latin typeface="Arial" charset="0"/>
              </a:rPr>
              <a:t>je meno blízkej osoby, domáceho zvieraťa</a:t>
            </a:r>
          </a:p>
          <a:p>
            <a:endParaRPr lang="sk-SK" dirty="0"/>
          </a:p>
        </p:txBody>
      </p:sp>
      <p:sp>
        <p:nvSpPr>
          <p:cNvPr id="4" name="BlokTextu 3"/>
          <p:cNvSpPr txBox="1"/>
          <p:nvPr/>
        </p:nvSpPr>
        <p:spPr>
          <a:xfrm rot="1713796">
            <a:off x="5781311" y="716515"/>
            <a:ext cx="2571768" cy="646331"/>
          </a:xfrm>
          <a:prstGeom prst="rect">
            <a:avLst/>
          </a:prstGeom>
          <a:noFill/>
        </p:spPr>
        <p:txBody>
          <a:bodyPr wrap="square" rtlCol="0">
            <a:spAutoFit/>
          </a:bodyPr>
          <a:lstStyle/>
          <a:p>
            <a:r>
              <a:rPr lang="sk-SK" sz="3600" b="1" dirty="0" smtClean="0">
                <a:solidFill>
                  <a:srgbClr val="FFFF00"/>
                </a:solidFill>
                <a:latin typeface="+mj-lt"/>
              </a:rPr>
              <a:t>lucka12345</a:t>
            </a:r>
            <a:endParaRPr lang="sk-SK" sz="3600" b="1" dirty="0">
              <a:solidFill>
                <a:srgbClr val="FFFF00"/>
              </a:solidFill>
              <a:latin typeface="+mj-lt"/>
            </a:endParaRPr>
          </a:p>
        </p:txBody>
      </p:sp>
    </p:spTree>
    <p:extLst>
      <p:ext uri="{BB962C8B-B14F-4D97-AF65-F5344CB8AC3E}">
        <p14:creationId xmlns:p14="http://schemas.microsoft.com/office/powerpoint/2010/main" val="1986390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32058"/>
            <a:ext cx="8229600" cy="1143000"/>
          </a:xfrm>
        </p:spPr>
        <p:txBody>
          <a:bodyPr/>
          <a:lstStyle/>
          <a:p>
            <a:r>
              <a:rPr lang="sk-SK" sz="8800" b="1"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a typeface="+mn-ea"/>
                <a:cs typeface="+mn-cs"/>
              </a:rPr>
              <a:t>SILNÉ HESLO</a:t>
            </a:r>
            <a:endParaRPr lang="sk-SK" sz="8800" b="1"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a typeface="+mn-ea"/>
              <a:cs typeface="+mn-cs"/>
            </a:endParaRPr>
          </a:p>
        </p:txBody>
      </p:sp>
      <p:sp>
        <p:nvSpPr>
          <p:cNvPr id="3" name="Zástupný symbol obsahu 2"/>
          <p:cNvSpPr>
            <a:spLocks noGrp="1"/>
          </p:cNvSpPr>
          <p:nvPr>
            <p:ph idx="1"/>
          </p:nvPr>
        </p:nvSpPr>
        <p:spPr>
          <a:xfrm>
            <a:off x="1115616" y="1857364"/>
            <a:ext cx="8028384" cy="4857784"/>
          </a:xfrm>
        </p:spPr>
        <p:txBody>
          <a:bodyPr>
            <a:normAutofit fontScale="92500" lnSpcReduction="20000"/>
          </a:bodyPr>
          <a:lstStyle/>
          <a:p>
            <a:pPr>
              <a:buNone/>
            </a:pPr>
            <a:endParaRPr lang="sk-SK" dirty="0" smtClean="0"/>
          </a:p>
          <a:p>
            <a:pPr algn="just">
              <a:buClr>
                <a:srgbClr val="FFFF00"/>
              </a:buClr>
              <a:buSzPct val="96000"/>
              <a:buFont typeface="Wingdings" pitchFamily="2" charset="2"/>
              <a:buChar char=""/>
            </a:pPr>
            <a:r>
              <a:rPr lang="sk-SK" sz="3000" dirty="0">
                <a:latin typeface="Arial" charset="0"/>
              </a:rPr>
              <a:t>obsahuje kombináciu malých a veľkých písmen, číslic a iných prípustných znakov (z každej triedy aspoň jeden)</a:t>
            </a:r>
          </a:p>
          <a:p>
            <a:pPr algn="just">
              <a:buClr>
                <a:srgbClr val="FFFF00"/>
              </a:buClr>
              <a:buSzPct val="96000"/>
              <a:buFont typeface="Wingdings" pitchFamily="2" charset="2"/>
              <a:buChar char=""/>
            </a:pPr>
            <a:r>
              <a:rPr lang="sk-SK" sz="3000" dirty="0">
                <a:latin typeface="Arial" charset="0"/>
              </a:rPr>
              <a:t>je dlhé</a:t>
            </a:r>
          </a:p>
          <a:p>
            <a:pPr algn="just">
              <a:buClr>
                <a:srgbClr val="FFFF00"/>
              </a:buClr>
              <a:buSzPct val="96000"/>
              <a:buFont typeface="Wingdings" pitchFamily="2" charset="2"/>
              <a:buChar char=""/>
            </a:pPr>
            <a:r>
              <a:rPr lang="sk-SK" sz="3000" dirty="0">
                <a:latin typeface="Arial" charset="0"/>
              </a:rPr>
              <a:t>nenachádza sa v slovníku (a nebolo by užitočné ho zaradiť do slovníka na lámanie hesiel)</a:t>
            </a:r>
          </a:p>
          <a:p>
            <a:pPr algn="just">
              <a:buClr>
                <a:srgbClr val="FFFF00"/>
              </a:buClr>
              <a:buSzPct val="96000"/>
              <a:buFont typeface="Wingdings" pitchFamily="2" charset="2"/>
              <a:buChar char=""/>
            </a:pPr>
            <a:r>
              <a:rPr lang="sk-SK" sz="3000" dirty="0">
                <a:latin typeface="Arial" charset="0"/>
              </a:rPr>
              <a:t>dlhá veta, zapamätateľná veta kombinujúca uvedené</a:t>
            </a:r>
          </a:p>
          <a:p>
            <a:pPr algn="just">
              <a:buClr>
                <a:srgbClr val="FFFF00"/>
              </a:buClr>
              <a:buSzPct val="96000"/>
              <a:buFont typeface="Wingdings" pitchFamily="2" charset="2"/>
              <a:buChar char=""/>
            </a:pPr>
            <a:r>
              <a:rPr lang="sk-SK" sz="3000" dirty="0">
                <a:latin typeface="Arial" charset="0"/>
              </a:rPr>
              <a:t>nebolo zverejnené (užívateľ si ho vytvorí alebo vygeneruje sám)</a:t>
            </a:r>
            <a:endParaRPr lang="sk-SK" sz="3000" dirty="0">
              <a:latin typeface="Arial" charset="0"/>
            </a:endParaRPr>
          </a:p>
        </p:txBody>
      </p:sp>
      <p:sp>
        <p:nvSpPr>
          <p:cNvPr id="4" name="BlokTextu 3"/>
          <p:cNvSpPr txBox="1"/>
          <p:nvPr/>
        </p:nvSpPr>
        <p:spPr>
          <a:xfrm rot="1634836">
            <a:off x="4953053" y="881746"/>
            <a:ext cx="3354306" cy="646331"/>
          </a:xfrm>
          <a:prstGeom prst="rect">
            <a:avLst/>
          </a:prstGeom>
          <a:noFill/>
        </p:spPr>
        <p:txBody>
          <a:bodyPr wrap="square" rtlCol="0">
            <a:spAutoFit/>
          </a:bodyPr>
          <a:lstStyle/>
          <a:p>
            <a:r>
              <a:rPr lang="sk-SK" sz="3600" b="1" dirty="0" smtClean="0">
                <a:solidFill>
                  <a:srgbClr val="FFFF00"/>
                </a:solidFill>
                <a:latin typeface="+mj-lt"/>
              </a:rPr>
              <a:t>BP+jm98oh76</a:t>
            </a:r>
            <a:endParaRPr lang="sk-SK" sz="3600" b="1" dirty="0">
              <a:solidFill>
                <a:srgbClr val="FFFF00"/>
              </a:solidFill>
              <a:latin typeface="+mj-lt"/>
            </a:endParaRPr>
          </a:p>
        </p:txBody>
      </p:sp>
    </p:spTree>
    <p:extLst>
      <p:ext uri="{BB962C8B-B14F-4D97-AF65-F5344CB8AC3E}">
        <p14:creationId xmlns:p14="http://schemas.microsoft.com/office/powerpoint/2010/main" val="2486496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214290"/>
            <a:ext cx="8229600" cy="6110310"/>
          </a:xfrm>
        </p:spPr>
        <p:txBody>
          <a:bodyPr>
            <a:normAutofit fontScale="92500" lnSpcReduction="20000"/>
          </a:bodyPr>
          <a:lstStyle/>
          <a:p>
            <a:pPr>
              <a:buNone/>
            </a:pPr>
            <a:r>
              <a:rPr lang="sk-SK" dirty="0" smtClean="0"/>
              <a:t>Z vety:</a:t>
            </a:r>
          </a:p>
          <a:p>
            <a:pPr algn="ctr">
              <a:buNone/>
            </a:pPr>
            <a:r>
              <a:rPr lang="sk-SK" b="1" u="sng" dirty="0" smtClean="0">
                <a:solidFill>
                  <a:srgbClr val="FF6600"/>
                </a:solidFill>
                <a:latin typeface="+mj-lt"/>
              </a:rPr>
              <a:t>M</a:t>
            </a:r>
            <a:r>
              <a:rPr lang="sk-SK" b="1" dirty="0" smtClean="0">
                <a:solidFill>
                  <a:srgbClr val="FF6600"/>
                </a:solidFill>
                <a:latin typeface="+mj-lt"/>
              </a:rPr>
              <a:t>ám </a:t>
            </a:r>
            <a:r>
              <a:rPr lang="sk-SK" b="1" u="sng" dirty="0" smtClean="0">
                <a:solidFill>
                  <a:srgbClr val="FF6600"/>
                </a:solidFill>
                <a:latin typeface="+mj-lt"/>
              </a:rPr>
              <a:t>r</a:t>
            </a:r>
            <a:r>
              <a:rPr lang="sk-SK" b="1" dirty="0" smtClean="0">
                <a:solidFill>
                  <a:srgbClr val="FF6600"/>
                </a:solidFill>
                <a:latin typeface="+mj-lt"/>
              </a:rPr>
              <a:t>ád </a:t>
            </a:r>
            <a:r>
              <a:rPr lang="sk-SK" b="1" u="sng" dirty="0" smtClean="0">
                <a:solidFill>
                  <a:srgbClr val="FF6600"/>
                </a:solidFill>
                <a:latin typeface="+mj-lt"/>
              </a:rPr>
              <a:t>h</a:t>
            </a:r>
            <a:r>
              <a:rPr lang="sk-SK" b="1" dirty="0" smtClean="0">
                <a:solidFill>
                  <a:srgbClr val="FF6600"/>
                </a:solidFill>
                <a:latin typeface="+mj-lt"/>
              </a:rPr>
              <a:t>udbu </a:t>
            </a:r>
            <a:r>
              <a:rPr lang="sk-SK" b="1" u="sng" dirty="0" err="1" smtClean="0">
                <a:solidFill>
                  <a:srgbClr val="FF6600"/>
                </a:solidFill>
                <a:latin typeface="+mj-lt"/>
              </a:rPr>
              <a:t>W</a:t>
            </a:r>
            <a:r>
              <a:rPr lang="sk-SK" b="1" dirty="0" err="1" smtClean="0">
                <a:solidFill>
                  <a:srgbClr val="FF6600"/>
                </a:solidFill>
                <a:latin typeface="+mj-lt"/>
              </a:rPr>
              <a:t>olfganga</a:t>
            </a:r>
            <a:r>
              <a:rPr lang="sk-SK" b="1" dirty="0" smtClean="0">
                <a:solidFill>
                  <a:srgbClr val="FF6600"/>
                </a:solidFill>
                <a:latin typeface="+mj-lt"/>
              </a:rPr>
              <a:t> </a:t>
            </a:r>
            <a:r>
              <a:rPr lang="sk-SK" b="1" u="sng" dirty="0" err="1" smtClean="0">
                <a:solidFill>
                  <a:srgbClr val="FF6600"/>
                </a:solidFill>
                <a:latin typeface="+mj-lt"/>
              </a:rPr>
              <a:t>A</a:t>
            </a:r>
            <a:r>
              <a:rPr lang="sk-SK" b="1" dirty="0" err="1" smtClean="0">
                <a:solidFill>
                  <a:srgbClr val="FF6600"/>
                </a:solidFill>
                <a:latin typeface="+mj-lt"/>
              </a:rPr>
              <a:t>madea</a:t>
            </a:r>
            <a:r>
              <a:rPr lang="sk-SK" b="1" dirty="0" smtClean="0">
                <a:solidFill>
                  <a:srgbClr val="FF6600"/>
                </a:solidFill>
                <a:latin typeface="+mj-lt"/>
              </a:rPr>
              <a:t> </a:t>
            </a:r>
            <a:r>
              <a:rPr lang="sk-SK" b="1" u="sng" dirty="0" err="1" smtClean="0">
                <a:solidFill>
                  <a:srgbClr val="FF6600"/>
                </a:solidFill>
                <a:latin typeface="+mj-lt"/>
              </a:rPr>
              <a:t>M</a:t>
            </a:r>
            <a:r>
              <a:rPr lang="sk-SK" b="1" dirty="0" err="1" smtClean="0">
                <a:solidFill>
                  <a:srgbClr val="FF6600"/>
                </a:solidFill>
                <a:latin typeface="+mj-lt"/>
              </a:rPr>
              <a:t>ozarta</a:t>
            </a:r>
            <a:r>
              <a:rPr lang="sk-SK" b="1" dirty="0" smtClean="0">
                <a:solidFill>
                  <a:srgbClr val="FF6600"/>
                </a:solidFill>
                <a:latin typeface="+mj-lt"/>
              </a:rPr>
              <a:t> </a:t>
            </a:r>
          </a:p>
          <a:p>
            <a:pPr>
              <a:buNone/>
            </a:pPr>
            <a:r>
              <a:rPr lang="sk-SK" dirty="0" smtClean="0"/>
              <a:t>môžeme  vybrať prvé písmená slov a vznikne :</a:t>
            </a:r>
          </a:p>
          <a:p>
            <a:pPr algn="ctr">
              <a:buNone/>
            </a:pPr>
            <a:r>
              <a:rPr lang="sk-SK" b="1" u="sng" dirty="0" err="1">
                <a:solidFill>
                  <a:srgbClr val="FF6600"/>
                </a:solidFill>
                <a:latin typeface="+mj-lt"/>
              </a:rPr>
              <a:t>MrhWAM</a:t>
            </a:r>
            <a:r>
              <a:rPr lang="sk-SK" dirty="0" smtClean="0">
                <a:latin typeface="+mj-lt"/>
              </a:rPr>
              <a:t> </a:t>
            </a:r>
          </a:p>
          <a:p>
            <a:pPr algn="ctr">
              <a:buNone/>
            </a:pPr>
            <a:r>
              <a:rPr lang="sk-SK" dirty="0" smtClean="0"/>
              <a:t>Potom si treba stanoviť pár jednoduchých pravidiel. </a:t>
            </a:r>
          </a:p>
          <a:p>
            <a:pPr algn="ctr">
              <a:buNone/>
            </a:pPr>
            <a:r>
              <a:rPr lang="sk-SK" dirty="0" smtClean="0"/>
              <a:t>Napríklad miesto písmena A píšem </a:t>
            </a:r>
            <a:r>
              <a:rPr lang="sk-SK" b="1" u="sng" dirty="0">
                <a:solidFill>
                  <a:srgbClr val="FF6600"/>
                </a:solidFill>
                <a:latin typeface="+mj-lt"/>
              </a:rPr>
              <a:t>zavináč</a:t>
            </a:r>
            <a:r>
              <a:rPr lang="sk-SK" dirty="0" smtClean="0"/>
              <a:t>, po prvých dvoch písmenách napíšem </a:t>
            </a:r>
            <a:r>
              <a:rPr lang="sk-SK" b="1" u="sng" dirty="0">
                <a:solidFill>
                  <a:srgbClr val="FF6600"/>
                </a:solidFill>
                <a:latin typeface="+mj-lt"/>
              </a:rPr>
              <a:t>1</a:t>
            </a:r>
            <a:r>
              <a:rPr lang="sk-SK" dirty="0" smtClean="0"/>
              <a:t>, po ďalších dvoch </a:t>
            </a:r>
            <a:r>
              <a:rPr lang="sk-SK" b="1" u="sng" dirty="0">
                <a:solidFill>
                  <a:srgbClr val="FF6600"/>
                </a:solidFill>
                <a:latin typeface="+mj-lt"/>
              </a:rPr>
              <a:t>34</a:t>
            </a:r>
            <a:r>
              <a:rPr lang="sk-SK" dirty="0" smtClean="0"/>
              <a:t>, po ďalších dvoch </a:t>
            </a:r>
            <a:r>
              <a:rPr lang="sk-SK" b="1" u="sng" dirty="0">
                <a:solidFill>
                  <a:srgbClr val="FF6600"/>
                </a:solidFill>
                <a:latin typeface="+mj-lt"/>
              </a:rPr>
              <a:t>567</a:t>
            </a:r>
            <a:r>
              <a:rPr lang="sk-SK" dirty="0" smtClean="0"/>
              <a:t> atď. Výsledné heslo je potom:</a:t>
            </a:r>
          </a:p>
          <a:p>
            <a:pPr algn="ctr">
              <a:buNone/>
            </a:pPr>
            <a:endParaRPr lang="sk-SK" dirty="0" smtClean="0"/>
          </a:p>
          <a:p>
            <a:pPr algn="ctr">
              <a:buNone/>
            </a:pPr>
            <a:r>
              <a:rPr lang="sk-SK" b="1" u="sng" dirty="0">
                <a:solidFill>
                  <a:srgbClr val="FF6600"/>
                </a:solidFill>
                <a:latin typeface="+mj-lt"/>
              </a:rPr>
              <a:t> Mr1hW34@M567</a:t>
            </a:r>
          </a:p>
          <a:p>
            <a:pPr>
              <a:buNone/>
            </a:pPr>
            <a:r>
              <a:rPr lang="sk-SK" dirty="0" smtClean="0"/>
              <a:t>Pre zapamätanie takéhoto hesla je postačujúce poznať jednu frázu a svoje vlastné stanovené  pravidlá. </a:t>
            </a:r>
          </a:p>
        </p:txBody>
      </p:sp>
    </p:spTree>
    <p:extLst>
      <p:ext uri="{BB962C8B-B14F-4D97-AF65-F5344CB8AC3E}">
        <p14:creationId xmlns:p14="http://schemas.microsoft.com/office/powerpoint/2010/main" val="1996766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sk-SK" sz="6000" b="1"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a typeface="+mn-ea"/>
                <a:cs typeface="+mn-cs"/>
              </a:rPr>
              <a:t>Kto je </a:t>
            </a:r>
            <a:r>
              <a:rPr lang="sk-SK" sz="6000" b="1" dirty="0" err="1">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a typeface="+mn-ea"/>
                <a:cs typeface="+mn-cs"/>
              </a:rPr>
              <a:t>Hacker</a:t>
            </a:r>
            <a:r>
              <a:rPr lang="sk-SK" sz="6000" b="1"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a typeface="+mn-ea"/>
                <a:cs typeface="+mn-cs"/>
              </a:rPr>
              <a:t>?</a:t>
            </a:r>
          </a:p>
        </p:txBody>
      </p:sp>
      <p:sp>
        <p:nvSpPr>
          <p:cNvPr id="16387" name="Rectangle 3"/>
          <p:cNvSpPr>
            <a:spLocks noGrp="1" noChangeArrowheads="1"/>
          </p:cNvSpPr>
          <p:nvPr>
            <p:ph type="body" idx="1"/>
          </p:nvPr>
        </p:nvSpPr>
        <p:spPr>
          <a:xfrm>
            <a:off x="1475656" y="1597818"/>
            <a:ext cx="8229600" cy="4525963"/>
          </a:xfrm>
        </p:spPr>
        <p:txBody>
          <a:bodyPr/>
          <a:lstStyle/>
          <a:p>
            <a:pPr eaLnBrk="1" hangingPunct="1">
              <a:buClr>
                <a:schemeClr val="accent4">
                  <a:lumMod val="75000"/>
                </a:schemeClr>
              </a:buClr>
              <a:defRPr/>
            </a:pPr>
            <a:r>
              <a:rPr lang="sk-SK" sz="2800" dirty="0">
                <a:latin typeface="Arial" charset="0"/>
              </a:rPr>
              <a:t>Počítačový špecialista alebo programátor s detailnými znalosťami fungovania systému</a:t>
            </a:r>
          </a:p>
          <a:p>
            <a:pPr eaLnBrk="1" hangingPunct="1">
              <a:buClr>
                <a:schemeClr val="accent4">
                  <a:lumMod val="75000"/>
                </a:schemeClr>
              </a:buClr>
              <a:defRPr/>
            </a:pPr>
            <a:r>
              <a:rPr lang="sk-SK" sz="2800" dirty="0">
                <a:latin typeface="Arial" charset="0"/>
              </a:rPr>
              <a:t>Mylne sa zamieňa s pojmom označujúcim počítač. zločinca či narušiteľa siete -</a:t>
            </a:r>
            <a:r>
              <a:rPr lang="sk-SK" dirty="0" smtClean="0"/>
              <a:t> </a:t>
            </a:r>
            <a:r>
              <a:rPr lang="sk-SK" b="1" dirty="0" err="1" smtClean="0">
                <a:solidFill>
                  <a:srgbClr val="00B0F0"/>
                </a:solidFill>
                <a:effectLst>
                  <a:outerShdw blurRad="38100" dist="38100" dir="2700000" algn="tl">
                    <a:srgbClr val="000000"/>
                  </a:outerShdw>
                </a:effectLst>
              </a:rPr>
              <a:t>cracker</a:t>
            </a:r>
            <a:endParaRPr lang="sk-SK" b="1" dirty="0" smtClean="0">
              <a:solidFill>
                <a:srgbClr val="00B0F0"/>
              </a:solidFill>
              <a:effectLst>
                <a:outerShdw blurRad="38100" dist="38100" dir="2700000" algn="tl">
                  <a:srgbClr val="000000"/>
                </a:outerShdw>
              </a:effectLst>
            </a:endParaRPr>
          </a:p>
        </p:txBody>
      </p:sp>
      <p:pic>
        <p:nvPicPr>
          <p:cNvPr id="16388" name="Picture 4" descr="241180672_704377ffc2"/>
          <p:cNvPicPr>
            <a:picLocks noChangeAspect="1" noChangeArrowheads="1"/>
          </p:cNvPicPr>
          <p:nvPr/>
        </p:nvPicPr>
        <p:blipFill>
          <a:blip r:embed="rId2"/>
          <a:srcRect/>
          <a:stretch>
            <a:fillRect/>
          </a:stretch>
        </p:blipFill>
        <p:spPr bwMode="auto">
          <a:xfrm>
            <a:off x="395288" y="3860800"/>
            <a:ext cx="1816100" cy="2246313"/>
          </a:xfrm>
          <a:prstGeom prst="rect">
            <a:avLst/>
          </a:prstGeom>
          <a:noFill/>
          <a:ln w="38100">
            <a:solidFill>
              <a:schemeClr val="accent4">
                <a:lumMod val="75000"/>
              </a:schemeClr>
            </a:solidFill>
            <a:miter lim="800000"/>
            <a:headEnd/>
            <a:tailEnd/>
          </a:ln>
        </p:spPr>
      </p:pic>
      <p:pic>
        <p:nvPicPr>
          <p:cNvPr id="16391" name="Picture 7" descr="hacker_200"/>
          <p:cNvPicPr>
            <a:picLocks noChangeAspect="1" noChangeArrowheads="1"/>
          </p:cNvPicPr>
          <p:nvPr/>
        </p:nvPicPr>
        <p:blipFill>
          <a:blip r:embed="rId3"/>
          <a:srcRect/>
          <a:stretch>
            <a:fillRect/>
          </a:stretch>
        </p:blipFill>
        <p:spPr bwMode="auto">
          <a:xfrm>
            <a:off x="6372225" y="3860800"/>
            <a:ext cx="2381250" cy="1952625"/>
          </a:xfrm>
          <a:prstGeom prst="rect">
            <a:avLst/>
          </a:prstGeom>
          <a:noFill/>
          <a:ln w="38100">
            <a:solidFill>
              <a:schemeClr val="accent4">
                <a:lumMod val="75000"/>
              </a:schemeClr>
            </a:solidFill>
            <a:miter lim="800000"/>
            <a:headEnd/>
            <a:tailEnd/>
          </a:ln>
        </p:spPr>
      </p:pic>
      <p:pic>
        <p:nvPicPr>
          <p:cNvPr id="16393" name="Picture 9" descr="P01139731404b_Dievca_s_notebookom"/>
          <p:cNvPicPr>
            <a:picLocks noChangeAspect="1" noChangeArrowheads="1"/>
          </p:cNvPicPr>
          <p:nvPr/>
        </p:nvPicPr>
        <p:blipFill>
          <a:blip r:embed="rId4"/>
          <a:srcRect/>
          <a:stretch>
            <a:fillRect/>
          </a:stretch>
        </p:blipFill>
        <p:spPr bwMode="auto">
          <a:xfrm>
            <a:off x="2643188" y="4143375"/>
            <a:ext cx="3311525" cy="2482850"/>
          </a:xfrm>
          <a:prstGeom prst="rect">
            <a:avLst/>
          </a:prstGeom>
          <a:noFill/>
          <a:ln w="38100">
            <a:solidFill>
              <a:schemeClr val="accent4">
                <a:lumMod val="75000"/>
              </a:schemeClr>
            </a:solidFill>
            <a:miter lim="800000"/>
            <a:headEnd/>
            <a:tailEnd/>
          </a:ln>
        </p:spPr>
      </p:pic>
    </p:spTree>
    <p:extLst>
      <p:ext uri="{BB962C8B-B14F-4D97-AF65-F5344CB8AC3E}">
        <p14:creationId xmlns:p14="http://schemas.microsoft.com/office/powerpoint/2010/main" val="201296811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Right)">
                                      <p:cBhvr>
                                        <p:cTn id="7" dur="10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slide(fromRight)">
                                      <p:cBhvr>
                                        <p:cTn id="12" dur="10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descr="large_sick-computer.gif"/>
          <p:cNvPicPr>
            <a:picLocks noChangeAspect="1"/>
          </p:cNvPicPr>
          <p:nvPr/>
        </p:nvPicPr>
        <p:blipFill>
          <a:blip r:embed="rId2" cstate="print"/>
          <a:stretch>
            <a:fillRect/>
          </a:stretch>
        </p:blipFill>
        <p:spPr>
          <a:xfrm>
            <a:off x="2699792" y="3861048"/>
            <a:ext cx="3036194" cy="2808312"/>
          </a:xfrm>
          <a:prstGeom prst="rect">
            <a:avLst/>
          </a:prstGeom>
        </p:spPr>
      </p:pic>
      <p:sp>
        <p:nvSpPr>
          <p:cNvPr id="4" name="Obdĺžnik 3"/>
          <p:cNvSpPr/>
          <p:nvPr/>
        </p:nvSpPr>
        <p:spPr>
          <a:xfrm>
            <a:off x="0" y="0"/>
            <a:ext cx="9144000" cy="1446550"/>
          </a:xfrm>
          <a:prstGeom prst="rect">
            <a:avLst/>
          </a:prstGeom>
          <a:noFill/>
        </p:spPr>
        <p:txBody>
          <a:bodyPr wrap="square" lIns="91440" tIns="45720" rIns="91440" bIns="45720">
            <a:spAutoFit/>
          </a:bodyPr>
          <a:lstStyle/>
          <a:p>
            <a:pPr algn="ctr"/>
            <a:r>
              <a:rPr lang="sk-SK" sz="8800" b="1" dirty="0" smtClean="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rPr>
              <a:t>Počítačový vírus</a:t>
            </a:r>
            <a:endParaRPr lang="sk-SK" sz="8800" b="1" cap="none" spc="0"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ndParaRPr>
          </a:p>
        </p:txBody>
      </p:sp>
      <p:sp>
        <p:nvSpPr>
          <p:cNvPr id="7" name="BlokTextu 6"/>
          <p:cNvSpPr txBox="1"/>
          <p:nvPr/>
        </p:nvSpPr>
        <p:spPr>
          <a:xfrm>
            <a:off x="1979712" y="1772816"/>
            <a:ext cx="6912768" cy="2062103"/>
          </a:xfrm>
          <a:prstGeom prst="rect">
            <a:avLst/>
          </a:prstGeom>
          <a:solidFill>
            <a:srgbClr val="FFFF00"/>
          </a:solidFill>
          <a:ln w="92075">
            <a:solidFill>
              <a:srgbClr val="FF0000"/>
            </a:solidFill>
            <a:prstDash val="sysDot"/>
          </a:ln>
        </p:spPr>
        <p:txBody>
          <a:bodyPr wrap="square" rtlCol="0">
            <a:spAutoFit/>
          </a:bodyPr>
          <a:lstStyle/>
          <a:p>
            <a:pPr algn="ctr"/>
            <a:r>
              <a:rPr lang="sk-SK" sz="3200" b="1" dirty="0" smtClean="0">
                <a:effectLst>
                  <a:outerShdw blurRad="38100" dist="38100" dir="2700000" algn="tl">
                    <a:srgbClr val="000000">
                      <a:alpha val="43137"/>
                    </a:srgbClr>
                  </a:outerShdw>
                </a:effectLst>
              </a:rPr>
              <a:t>Je to program, ktorý môže nakaziť iný program tak, že sa k nemu pripojí a tak spomalí napríklad činnosť a fungovanie počítača.</a:t>
            </a:r>
            <a:endParaRPr lang="sk-SK" sz="3200" dirty="0"/>
          </a:p>
        </p:txBody>
      </p:sp>
      <p:pic>
        <p:nvPicPr>
          <p:cNvPr id="10" name="Obrázok 9" descr="warning2_000.gif"/>
          <p:cNvPicPr>
            <a:picLocks noChangeAspect="1"/>
          </p:cNvPicPr>
          <p:nvPr/>
        </p:nvPicPr>
        <p:blipFill>
          <a:blip r:embed="rId3" cstate="print"/>
          <a:stretch>
            <a:fillRect/>
          </a:stretch>
        </p:blipFill>
        <p:spPr>
          <a:xfrm>
            <a:off x="0" y="1916832"/>
            <a:ext cx="1835696" cy="183569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6000" b="1"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a typeface="+mn-ea"/>
                <a:cs typeface="+mn-cs"/>
              </a:rPr>
              <a:t>Nastavenie firewall</a:t>
            </a:r>
            <a:endParaRPr lang="sk-SK" sz="6000" b="1"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a typeface="+mn-ea"/>
              <a:cs typeface="+mn-cs"/>
            </a:endParaRPr>
          </a:p>
        </p:txBody>
      </p:sp>
      <p:sp>
        <p:nvSpPr>
          <p:cNvPr id="3" name="Zástupný symbol obsahu 2"/>
          <p:cNvSpPr>
            <a:spLocks noGrp="1"/>
          </p:cNvSpPr>
          <p:nvPr>
            <p:ph idx="1"/>
          </p:nvPr>
        </p:nvSpPr>
        <p:spPr/>
        <p:txBody>
          <a:bodyPr/>
          <a:lstStyle/>
          <a:p>
            <a:pPr marL="0" indent="0">
              <a:buNone/>
            </a:pPr>
            <a:r>
              <a:rPr lang="sk-SK" sz="8000" dirty="0">
                <a:hlinkClick r:id="rId2"/>
              </a:rPr>
              <a:t>https://www.youtube.com/watch?v=EFXvFrtF8Kk</a:t>
            </a:r>
            <a:endParaRPr lang="sk-SK" sz="8000" dirty="0"/>
          </a:p>
        </p:txBody>
      </p:sp>
    </p:spTree>
    <p:extLst>
      <p:ext uri="{BB962C8B-B14F-4D97-AF65-F5344CB8AC3E}">
        <p14:creationId xmlns:p14="http://schemas.microsoft.com/office/powerpoint/2010/main" val="2592221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Obdĺžnik 3"/>
          <p:cNvSpPr/>
          <p:nvPr/>
        </p:nvSpPr>
        <p:spPr>
          <a:xfrm>
            <a:off x="251520" y="-171400"/>
            <a:ext cx="8892480" cy="5016758"/>
          </a:xfrm>
          <a:prstGeom prst="rect">
            <a:avLst/>
          </a:prstGeom>
          <a:noFill/>
        </p:spPr>
        <p:txBody>
          <a:bodyPr wrap="square" lIns="91440" tIns="45720" rIns="91440" bIns="45720">
            <a:spAutoFit/>
          </a:bodyPr>
          <a:lstStyle/>
          <a:p>
            <a:pPr algn="ctr"/>
            <a:r>
              <a:rPr lang="sk-SK" sz="8000" b="1" cap="none" spc="0" dirty="0" smtClean="0">
                <a:ln w="38100" cmpd="sng">
                  <a:solidFill>
                    <a:schemeClr val="tx1"/>
                  </a:solidFill>
                  <a:prstDash val="solid"/>
                </a:ln>
                <a:solidFill>
                  <a:srgbClr val="FFFFFF"/>
                </a:solidFill>
                <a:effectLst>
                  <a:outerShdw blurRad="63500" dir="3600000" algn="tl" rotWithShape="0">
                    <a:srgbClr val="000000">
                      <a:alpha val="70000"/>
                    </a:srgbClr>
                  </a:outerShdw>
                </a:effectLst>
                <a:latin typeface="Comic Sans MS" pitchFamily="66" charset="0"/>
              </a:rPr>
              <a:t>Nezabudni skontrolovať PC, keď dnes prídeš domov...</a:t>
            </a:r>
            <a:endParaRPr lang="sk-SK" sz="8000" b="1" cap="none" spc="0" dirty="0">
              <a:ln w="38100" cmpd="sng">
                <a:solidFill>
                  <a:schemeClr val="tx1"/>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pic>
        <p:nvPicPr>
          <p:cNvPr id="5" name="Obrázok 4" descr="worm-virus.gif"/>
          <p:cNvPicPr>
            <a:picLocks noChangeAspect="1"/>
          </p:cNvPicPr>
          <p:nvPr/>
        </p:nvPicPr>
        <p:blipFill>
          <a:blip r:embed="rId3" cstate="print"/>
          <a:stretch>
            <a:fillRect/>
          </a:stretch>
        </p:blipFill>
        <p:spPr>
          <a:xfrm>
            <a:off x="0" y="3212976"/>
            <a:ext cx="2946099" cy="3645024"/>
          </a:xfrm>
          <a:prstGeom prst="rect">
            <a:avLst/>
          </a:prstGeom>
        </p:spPr>
      </p:pic>
      <p:pic>
        <p:nvPicPr>
          <p:cNvPr id="6" name="Obrázok 5" descr="worm-virus.gif"/>
          <p:cNvPicPr>
            <a:picLocks noChangeAspect="1"/>
          </p:cNvPicPr>
          <p:nvPr/>
        </p:nvPicPr>
        <p:blipFill>
          <a:blip r:embed="rId3" cstate="print"/>
          <a:stretch>
            <a:fillRect/>
          </a:stretch>
        </p:blipFill>
        <p:spPr>
          <a:xfrm flipH="1">
            <a:off x="6335688" y="3212976"/>
            <a:ext cx="2808312" cy="3645024"/>
          </a:xfrm>
          <a:prstGeom prst="rect">
            <a:avLst/>
          </a:prstGeom>
        </p:spPr>
      </p:pic>
      <p:pic>
        <p:nvPicPr>
          <p:cNvPr id="7" name="Obrázok 6" descr="Virus1.gif"/>
          <p:cNvPicPr>
            <a:picLocks noChangeAspect="1"/>
          </p:cNvPicPr>
          <p:nvPr/>
        </p:nvPicPr>
        <p:blipFill>
          <a:blip r:embed="rId4" cstate="print"/>
          <a:stretch>
            <a:fillRect/>
          </a:stretch>
        </p:blipFill>
        <p:spPr>
          <a:xfrm>
            <a:off x="3563888" y="4221088"/>
            <a:ext cx="2562225" cy="33337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descr="virus.gif"/>
          <p:cNvPicPr>
            <a:picLocks noChangeAspect="1"/>
          </p:cNvPicPr>
          <p:nvPr/>
        </p:nvPicPr>
        <p:blipFill>
          <a:blip r:embed="rId2" cstate="print"/>
          <a:stretch>
            <a:fillRect/>
          </a:stretch>
        </p:blipFill>
        <p:spPr>
          <a:xfrm>
            <a:off x="5922285" y="4437113"/>
            <a:ext cx="3221715" cy="2420888"/>
          </a:xfrm>
          <a:prstGeom prst="rect">
            <a:avLst/>
          </a:prstGeom>
        </p:spPr>
      </p:pic>
      <p:sp>
        <p:nvSpPr>
          <p:cNvPr id="2" name="BlokTextu 1"/>
          <p:cNvSpPr txBox="1"/>
          <p:nvPr/>
        </p:nvSpPr>
        <p:spPr>
          <a:xfrm>
            <a:off x="1763688" y="1268760"/>
            <a:ext cx="7380312" cy="3231654"/>
          </a:xfrm>
          <a:prstGeom prst="rect">
            <a:avLst/>
          </a:prstGeom>
          <a:noFill/>
        </p:spPr>
        <p:txBody>
          <a:bodyPr wrap="square" rtlCol="0">
            <a:spAutoFit/>
          </a:bodyPr>
          <a:lstStyle/>
          <a:p>
            <a:pPr algn="just"/>
            <a:r>
              <a:rPr lang="sk-SK" sz="3600" b="1" dirty="0" smtClean="0">
                <a:effectLst>
                  <a:outerShdw blurRad="38100" dist="38100" dir="2700000" algn="tl">
                    <a:srgbClr val="000000">
                      <a:alpha val="43137"/>
                    </a:srgbClr>
                  </a:outerShdw>
                </a:effectLst>
              </a:rPr>
              <a:t>Hlavná úloha: </a:t>
            </a:r>
          </a:p>
          <a:p>
            <a:pPr algn="just"/>
            <a:r>
              <a:rPr lang="sk-SK" sz="2800" b="1" u="sng" dirty="0" smtClean="0">
                <a:solidFill>
                  <a:srgbClr val="FF0000"/>
                </a:solidFill>
                <a:effectLst>
                  <a:outerShdw blurRad="38100" dist="38100" dir="2700000" algn="tl">
                    <a:srgbClr val="000000">
                      <a:alpha val="43137"/>
                    </a:srgbClr>
                  </a:outerShdw>
                </a:effectLst>
              </a:rPr>
              <a:t>fungovať a šíriť sa nepozorovane</a:t>
            </a:r>
            <a:r>
              <a:rPr lang="sk-SK" sz="2800" b="1" dirty="0" smtClean="0">
                <a:effectLst>
                  <a:outerShdw blurRad="38100" dist="38100" dir="2700000" algn="tl">
                    <a:srgbClr val="000000">
                      <a:alpha val="43137"/>
                    </a:srgbClr>
                  </a:outerShdw>
                </a:effectLst>
              </a:rPr>
              <a:t>:    </a:t>
            </a:r>
            <a:endParaRPr lang="sk-SK" sz="2800" b="1" u="sng" dirty="0" smtClean="0">
              <a:solidFill>
                <a:srgbClr val="FF0000"/>
              </a:solidFill>
              <a:effectLst>
                <a:outerShdw blurRad="38100" dist="38100" dir="2700000" algn="tl">
                  <a:srgbClr val="000000">
                    <a:alpha val="43137"/>
                  </a:srgbClr>
                </a:outerShdw>
              </a:effectLst>
            </a:endParaRPr>
          </a:p>
          <a:p>
            <a:r>
              <a:rPr lang="sk-SK" sz="2800" b="1" dirty="0" smtClean="0">
                <a:effectLst>
                  <a:outerShdw blurRad="38100" dist="38100" dir="2700000" algn="tl">
                    <a:srgbClr val="000000">
                      <a:alpha val="43137"/>
                    </a:srgbClr>
                  </a:outerShdw>
                </a:effectLst>
              </a:rPr>
              <a:t>                    má sa rozšíriť</a:t>
            </a:r>
            <a:r>
              <a:rPr lang="sk-SK" sz="2800" b="1" dirty="0">
                <a:effectLst>
                  <a:outerShdw blurRad="38100" dist="38100" dir="2700000" algn="tl">
                    <a:srgbClr val="000000">
                      <a:alpha val="43137"/>
                    </a:srgbClr>
                  </a:outerShdw>
                </a:effectLst>
              </a:rPr>
              <a:t> </a:t>
            </a:r>
            <a:r>
              <a:rPr lang="sk-SK" sz="2800" b="1" dirty="0" smtClean="0">
                <a:effectLst>
                  <a:outerShdw blurRad="38100" dist="38100" dir="2700000" algn="tl">
                    <a:srgbClr val="000000">
                      <a:alpha val="43137"/>
                    </a:srgbClr>
                  </a:outerShdw>
                </a:effectLst>
              </a:rPr>
              <a:t>a uchovať                                		     bez nášho vedomia a potom               		         uškodiť. Šíria sa v jednom 			    PC, ale môžu aj po sieti 				    alebo cez internet.</a:t>
            </a:r>
          </a:p>
        </p:txBody>
      </p:sp>
      <p:sp>
        <p:nvSpPr>
          <p:cNvPr id="3" name="Obdĺžnik 2"/>
          <p:cNvSpPr/>
          <p:nvPr/>
        </p:nvSpPr>
        <p:spPr>
          <a:xfrm>
            <a:off x="0" y="0"/>
            <a:ext cx="9144000" cy="1446550"/>
          </a:xfrm>
          <a:prstGeom prst="rect">
            <a:avLst/>
          </a:prstGeom>
          <a:noFill/>
        </p:spPr>
        <p:txBody>
          <a:bodyPr wrap="square" lIns="91440" tIns="45720" rIns="91440" bIns="45720">
            <a:spAutoFit/>
          </a:bodyPr>
          <a:lstStyle/>
          <a:p>
            <a:pPr algn="ctr"/>
            <a:r>
              <a:rPr lang="sk-SK" sz="8800" b="1" dirty="0" smtClean="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rPr>
              <a:t>Počítačový vírus</a:t>
            </a:r>
            <a:endParaRPr lang="sk-SK" sz="8800" b="1" cap="none" spc="0"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ndParaRPr>
          </a:p>
        </p:txBody>
      </p:sp>
      <p:pic>
        <p:nvPicPr>
          <p:cNvPr id="8" name="Obrázok 7" descr="worm1.gif"/>
          <p:cNvPicPr>
            <a:picLocks noChangeAspect="1"/>
          </p:cNvPicPr>
          <p:nvPr/>
        </p:nvPicPr>
        <p:blipFill>
          <a:blip r:embed="rId3" cstate="print"/>
          <a:stretch>
            <a:fillRect/>
          </a:stretch>
        </p:blipFill>
        <p:spPr>
          <a:xfrm>
            <a:off x="3923928" y="3356992"/>
            <a:ext cx="819150" cy="819150"/>
          </a:xfrm>
          <a:prstGeom prst="rect">
            <a:avLst/>
          </a:prstGeom>
        </p:spPr>
      </p:pic>
      <p:pic>
        <p:nvPicPr>
          <p:cNvPr id="9" name="Obrázok 8" descr="worm1.gif"/>
          <p:cNvPicPr>
            <a:picLocks noChangeAspect="1"/>
          </p:cNvPicPr>
          <p:nvPr/>
        </p:nvPicPr>
        <p:blipFill>
          <a:blip r:embed="rId3" cstate="print"/>
          <a:stretch>
            <a:fillRect/>
          </a:stretch>
        </p:blipFill>
        <p:spPr>
          <a:xfrm>
            <a:off x="4932040" y="4149080"/>
            <a:ext cx="819150" cy="819150"/>
          </a:xfrm>
          <a:prstGeom prst="rect">
            <a:avLst/>
          </a:prstGeom>
        </p:spPr>
      </p:pic>
      <p:pic>
        <p:nvPicPr>
          <p:cNvPr id="11" name="Obrázok 10" descr="worm1.gif"/>
          <p:cNvPicPr>
            <a:picLocks noChangeAspect="1"/>
          </p:cNvPicPr>
          <p:nvPr/>
        </p:nvPicPr>
        <p:blipFill>
          <a:blip r:embed="rId3" cstate="print"/>
          <a:stretch>
            <a:fillRect/>
          </a:stretch>
        </p:blipFill>
        <p:spPr>
          <a:xfrm>
            <a:off x="5796136" y="4941168"/>
            <a:ext cx="819150" cy="819150"/>
          </a:xfrm>
          <a:prstGeom prst="rect">
            <a:avLst/>
          </a:prstGeom>
        </p:spPr>
      </p:pic>
      <p:sp>
        <p:nvSpPr>
          <p:cNvPr id="13" name="BlokTextu 12"/>
          <p:cNvSpPr txBox="1"/>
          <p:nvPr/>
        </p:nvSpPr>
        <p:spPr>
          <a:xfrm>
            <a:off x="251520" y="3573016"/>
            <a:ext cx="3240360" cy="3108543"/>
          </a:xfrm>
          <a:prstGeom prst="rect">
            <a:avLst/>
          </a:prstGeom>
          <a:solidFill>
            <a:srgbClr val="FFFF00"/>
          </a:solidFill>
          <a:ln w="92075">
            <a:solidFill>
              <a:srgbClr val="FF0000"/>
            </a:solidFill>
            <a:prstDash val="sysDot"/>
          </a:ln>
        </p:spPr>
        <p:txBody>
          <a:bodyPr wrap="square" rtlCol="0">
            <a:spAutoFit/>
          </a:bodyPr>
          <a:lstStyle/>
          <a:p>
            <a:pPr algn="ctr"/>
            <a:r>
              <a:rPr lang="sk-SK" sz="2800" b="1" dirty="0" smtClean="0">
                <a:effectLst>
                  <a:outerShdw blurRad="38100" dist="38100" dir="2700000" algn="tl">
                    <a:srgbClr val="000000">
                      <a:alpha val="43137"/>
                    </a:srgbClr>
                  </a:outerShdw>
                </a:effectLst>
              </a:rPr>
              <a:t>Prvý PC vírus:</a:t>
            </a:r>
          </a:p>
          <a:p>
            <a:pPr algn="ctr"/>
            <a:r>
              <a:rPr lang="sk-SK" sz="2800" b="1" u="sng" dirty="0" smtClean="0">
                <a:effectLst>
                  <a:outerShdw blurRad="38100" dist="38100" dir="2700000" algn="tl">
                    <a:srgbClr val="000000">
                      <a:alpha val="43137"/>
                    </a:srgbClr>
                  </a:outerShdw>
                </a:effectLst>
              </a:rPr>
              <a:t>BRAIN – 1986</a:t>
            </a:r>
            <a:r>
              <a:rPr lang="sk-SK" sz="2800" dirty="0" smtClean="0"/>
              <a:t>  zaberal nevyužitý priestor na disketách, ktorý nebolo ďalej možno použiť.</a:t>
            </a:r>
            <a:endParaRPr lang="sk-SK" sz="2800" dirty="0"/>
          </a:p>
        </p:txBody>
      </p:sp>
      <p:pic>
        <p:nvPicPr>
          <p:cNvPr id="14" name="Obrázok 13" descr="worm1.gif"/>
          <p:cNvPicPr>
            <a:picLocks noChangeAspect="1"/>
          </p:cNvPicPr>
          <p:nvPr/>
        </p:nvPicPr>
        <p:blipFill>
          <a:blip r:embed="rId3" cstate="print"/>
          <a:stretch>
            <a:fillRect/>
          </a:stretch>
        </p:blipFill>
        <p:spPr>
          <a:xfrm>
            <a:off x="3131840" y="2636912"/>
            <a:ext cx="819150" cy="819150"/>
          </a:xfrm>
          <a:prstGeom prst="rect">
            <a:avLst/>
          </a:prstGeom>
        </p:spPr>
      </p:pic>
      <p:pic>
        <p:nvPicPr>
          <p:cNvPr id="16" name="Obrázok 15" descr="disks.gif"/>
          <p:cNvPicPr>
            <a:picLocks noChangeAspect="1"/>
          </p:cNvPicPr>
          <p:nvPr/>
        </p:nvPicPr>
        <p:blipFill>
          <a:blip r:embed="rId4" cstate="print"/>
          <a:stretch>
            <a:fillRect/>
          </a:stretch>
        </p:blipFill>
        <p:spPr>
          <a:xfrm>
            <a:off x="3131840" y="5157192"/>
            <a:ext cx="1700808" cy="17008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sk-SK" altLang="sk-SK" sz="6000" b="1"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a typeface="+mn-ea"/>
                <a:cs typeface="+mn-cs"/>
              </a:rPr>
              <a:t>Historický úvod</a:t>
            </a:r>
          </a:p>
        </p:txBody>
      </p:sp>
      <p:sp>
        <p:nvSpPr>
          <p:cNvPr id="43011" name="Rectangle 3"/>
          <p:cNvSpPr>
            <a:spLocks noGrp="1" noChangeArrowheads="1"/>
          </p:cNvSpPr>
          <p:nvPr>
            <p:ph type="body" idx="1"/>
          </p:nvPr>
        </p:nvSpPr>
        <p:spPr>
          <a:xfrm>
            <a:off x="1619672" y="1341438"/>
            <a:ext cx="7524327" cy="5183187"/>
          </a:xfrm>
        </p:spPr>
        <p:txBody>
          <a:bodyPr/>
          <a:lstStyle/>
          <a:p>
            <a:pPr eaLnBrk="1" hangingPunct="1">
              <a:lnSpc>
                <a:spcPct val="90000"/>
              </a:lnSpc>
              <a:defRPr/>
            </a:pPr>
            <a:r>
              <a:rPr lang="sk-SK" altLang="sk-SK" dirty="0" smtClean="0"/>
              <a:t>Pojem vírus definoval </a:t>
            </a:r>
            <a:r>
              <a:rPr lang="sk-SK" altLang="sk-SK" dirty="0" err="1" smtClean="0"/>
              <a:t>Fred</a:t>
            </a:r>
            <a:r>
              <a:rPr lang="sk-SK" altLang="sk-SK" dirty="0" smtClean="0"/>
              <a:t> B. </a:t>
            </a:r>
            <a:r>
              <a:rPr lang="sk-SK" altLang="sk-SK" dirty="0" err="1" smtClean="0"/>
              <a:t>Cohen</a:t>
            </a:r>
            <a:r>
              <a:rPr lang="sk-SK" altLang="sk-SK" dirty="0" smtClean="0"/>
              <a:t> na Pennsylvánskej univerzite, kde experimentoval so samoreplikujúcim sa kódom. </a:t>
            </a:r>
          </a:p>
          <a:p>
            <a:pPr eaLnBrk="1" hangingPunct="1">
              <a:lnSpc>
                <a:spcPct val="90000"/>
              </a:lnSpc>
              <a:defRPr/>
            </a:pPr>
            <a:r>
              <a:rPr lang="sk-SK" altLang="sk-SK" dirty="0" smtClean="0"/>
              <a:t>Prvé publikácie v oblasti vírovej problematiky sa datujú do rokov 1984-85. </a:t>
            </a:r>
          </a:p>
          <a:p>
            <a:pPr eaLnBrk="1" hangingPunct="1">
              <a:lnSpc>
                <a:spcPct val="90000"/>
              </a:lnSpc>
              <a:defRPr/>
            </a:pPr>
            <a:r>
              <a:rPr lang="sk-SK" altLang="sk-SK" dirty="0" smtClean="0"/>
              <a:t>1.vírusom pre osobné počítače bol BRAIN, pôvodom z Pakistanu</a:t>
            </a:r>
          </a:p>
          <a:p>
            <a:pPr eaLnBrk="1" hangingPunct="1">
              <a:lnSpc>
                <a:spcPct val="90000"/>
              </a:lnSpc>
              <a:defRPr/>
            </a:pPr>
            <a:r>
              <a:rPr lang="sk-SK" altLang="sk-SK" dirty="0" smtClean="0"/>
              <a:t>V súčasnosti poznáme viac ako </a:t>
            </a:r>
            <a:r>
              <a:rPr lang="en-US" altLang="sk-SK" dirty="0" smtClean="0"/>
              <a:t>5</a:t>
            </a:r>
            <a:r>
              <a:rPr lang="sk-SK" altLang="sk-SK" dirty="0" smtClean="0"/>
              <a:t>0 000 rozličných, viac či menej nebezpečných, vírusov.</a:t>
            </a:r>
          </a:p>
        </p:txBody>
      </p:sp>
    </p:spTree>
    <p:extLst>
      <p:ext uri="{BB962C8B-B14F-4D97-AF65-F5344CB8AC3E}">
        <p14:creationId xmlns:p14="http://schemas.microsoft.com/office/powerpoint/2010/main" val="837290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lstStyle/>
          <a:p>
            <a:pPr eaLnBrk="1" hangingPunct="1">
              <a:defRPr/>
            </a:pPr>
            <a:r>
              <a:rPr lang="sk-SK" altLang="sk-SK" dirty="0" smtClean="0"/>
              <a:t>	   </a:t>
            </a:r>
            <a:r>
              <a:rPr lang="sk-SK" altLang="sk-SK" sz="6000" b="1"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a typeface="+mn-ea"/>
                <a:cs typeface="+mn-cs"/>
              </a:rPr>
              <a:t>Ako sa rozmnožujú?</a:t>
            </a:r>
          </a:p>
        </p:txBody>
      </p:sp>
      <p:graphicFrame>
        <p:nvGraphicFramePr>
          <p:cNvPr id="58375" name="Object 7"/>
          <p:cNvGraphicFramePr>
            <a:graphicFrameLocks noChangeAspect="1"/>
          </p:cNvGraphicFramePr>
          <p:nvPr>
            <p:ph sz="quarter" idx="2"/>
            <p:extLst>
              <p:ext uri="{D42A27DB-BD31-4B8C-83A1-F6EECF244321}">
                <p14:modId xmlns:p14="http://schemas.microsoft.com/office/powerpoint/2010/main" val="2091778621"/>
              </p:ext>
            </p:extLst>
          </p:nvPr>
        </p:nvGraphicFramePr>
        <p:xfrm>
          <a:off x="2339752" y="2276872"/>
          <a:ext cx="6264695" cy="3888432"/>
        </p:xfrm>
        <a:graphic>
          <a:graphicData uri="http://schemas.openxmlformats.org/presentationml/2006/ole">
            <mc:AlternateContent xmlns:mc="http://schemas.openxmlformats.org/markup-compatibility/2006">
              <mc:Choice xmlns:v="urn:schemas-microsoft-com:vml" Requires="v">
                <p:oleObj spid="_x0000_s2055" name="Document" r:id="rId3" imgW="6090762" imgH="5747913" progId="Word.Document.8">
                  <p:embed/>
                </p:oleObj>
              </mc:Choice>
              <mc:Fallback>
                <p:oleObj name="Document" r:id="rId3" imgW="6090762" imgH="5747913" progId="Word.Document.8">
                  <p:embed/>
                  <p:pic>
                    <p:nvPicPr>
                      <p:cNvPr id="0" name=""/>
                      <p:cNvPicPr>
                        <a:picLocks noChangeAspect="1" noChangeArrowheads="1"/>
                      </p:cNvPicPr>
                      <p:nvPr/>
                    </p:nvPicPr>
                    <p:blipFill>
                      <a:blip r:embed="rId4"/>
                      <a:srcRect/>
                      <a:stretch>
                        <a:fillRect/>
                      </a:stretch>
                    </p:blipFill>
                    <p:spPr bwMode="auto">
                      <a:xfrm>
                        <a:off x="2339752" y="2276872"/>
                        <a:ext cx="6264695" cy="3888432"/>
                      </a:xfrm>
                      <a:prstGeom prst="rect">
                        <a:avLst/>
                      </a:prstGeom>
                      <a:solidFill>
                        <a:schemeClr val="accent1"/>
                      </a:solidFill>
                      <a:ln w="9525">
                        <a:solidFill>
                          <a:schemeClr val="bg1"/>
                        </a:solidFill>
                        <a:miter lim="800000"/>
                        <a:headEnd/>
                        <a:tailEnd/>
                      </a:ln>
                      <a:effectLst/>
                    </p:spPr>
                  </p:pic>
                </p:oleObj>
              </mc:Fallback>
            </mc:AlternateContent>
          </a:graphicData>
        </a:graphic>
      </p:graphicFrame>
    </p:spTree>
    <p:extLst>
      <p:ext uri="{BB962C8B-B14F-4D97-AF65-F5344CB8AC3E}">
        <p14:creationId xmlns:p14="http://schemas.microsoft.com/office/powerpoint/2010/main" val="300953847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58375"/>
                                        </p:tgtEl>
                                        <p:attrNameLst>
                                          <p:attrName>style.visibility</p:attrName>
                                        </p:attrNameLst>
                                      </p:cBhvr>
                                      <p:to>
                                        <p:strVal val="visible"/>
                                      </p:to>
                                    </p:set>
                                    <p:anim calcmode="lin" valueType="num">
                                      <p:cBhvr additive="base">
                                        <p:cTn id="7" dur="500" fill="hold"/>
                                        <p:tgtEl>
                                          <p:spTgt spid="58375"/>
                                        </p:tgtEl>
                                        <p:attrNameLst>
                                          <p:attrName>ppt_x</p:attrName>
                                        </p:attrNameLst>
                                      </p:cBhvr>
                                      <p:tavLst>
                                        <p:tav tm="0">
                                          <p:val>
                                            <p:strVal val="0-#ppt_w/2"/>
                                          </p:val>
                                        </p:tav>
                                        <p:tav tm="100000">
                                          <p:val>
                                            <p:strVal val="#ppt_x"/>
                                          </p:val>
                                        </p:tav>
                                      </p:tavLst>
                                    </p:anim>
                                    <p:anim calcmode="lin" valueType="num">
                                      <p:cBhvr additive="base">
                                        <p:cTn id="8" dur="500" fill="hold"/>
                                        <p:tgtEl>
                                          <p:spTgt spid="583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2195736" y="0"/>
            <a:ext cx="6948264" cy="1446550"/>
          </a:xfrm>
          <a:prstGeom prst="rect">
            <a:avLst/>
          </a:prstGeom>
          <a:noFill/>
        </p:spPr>
        <p:txBody>
          <a:bodyPr wrap="square" lIns="91440" tIns="45720" rIns="91440" bIns="45720">
            <a:spAutoFit/>
          </a:bodyPr>
          <a:lstStyle/>
          <a:p>
            <a:pPr algn="ctr"/>
            <a:r>
              <a:rPr lang="sk-SK" sz="8800" b="1" dirty="0" smtClean="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rPr>
              <a:t>Typy vírusov</a:t>
            </a:r>
            <a:endParaRPr lang="sk-SK" sz="8800" b="1" cap="none" spc="0"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ndParaRPr>
          </a:p>
        </p:txBody>
      </p:sp>
      <p:sp>
        <p:nvSpPr>
          <p:cNvPr id="4" name="BlokTextu 3"/>
          <p:cNvSpPr txBox="1"/>
          <p:nvPr/>
        </p:nvSpPr>
        <p:spPr>
          <a:xfrm>
            <a:off x="2195736" y="1556792"/>
            <a:ext cx="6624736" cy="5262979"/>
          </a:xfrm>
          <a:prstGeom prst="rect">
            <a:avLst/>
          </a:prstGeom>
          <a:noFill/>
        </p:spPr>
        <p:txBody>
          <a:bodyPr wrap="square" rtlCol="0">
            <a:spAutoFit/>
          </a:bodyPr>
          <a:lstStyle/>
          <a:p>
            <a:pPr marL="514350" indent="-514350">
              <a:buAutoNum type="arabicPeriod"/>
            </a:pPr>
            <a:r>
              <a:rPr lang="sk-SK" sz="2800" b="1" u="sng" dirty="0" smtClean="0">
                <a:solidFill>
                  <a:srgbClr val="FF0000"/>
                </a:solidFill>
                <a:effectLst>
                  <a:outerShdw blurRad="38100" dist="38100" dir="2700000" algn="tl">
                    <a:srgbClr val="C0C0C0"/>
                  </a:outerShdw>
                </a:effectLst>
              </a:rPr>
              <a:t>Klasické počítačové vírusy</a:t>
            </a:r>
            <a:r>
              <a:rPr lang="sk-SK" sz="2800" dirty="0" smtClean="0">
                <a:solidFill>
                  <a:srgbClr val="FF0000"/>
                </a:solidFill>
                <a:effectLst>
                  <a:outerShdw blurRad="38100" dist="38100" dir="2700000" algn="tl">
                    <a:srgbClr val="C0C0C0"/>
                  </a:outerShdw>
                </a:effectLst>
              </a:rPr>
              <a:t> </a:t>
            </a:r>
            <a:r>
              <a:rPr lang="sk-SK" sz="2800" dirty="0" smtClean="0">
                <a:solidFill>
                  <a:schemeClr val="tx1"/>
                </a:solidFill>
              </a:rPr>
              <a:t>ničia programy aj hardware</a:t>
            </a:r>
          </a:p>
          <a:p>
            <a:pPr marL="514350" indent="-514350">
              <a:buAutoNum type="arabicPeriod"/>
            </a:pPr>
            <a:r>
              <a:rPr lang="sk-SK" sz="2800" b="1" u="sng" dirty="0" smtClean="0">
                <a:solidFill>
                  <a:srgbClr val="FF0000"/>
                </a:solidFill>
                <a:effectLst>
                  <a:outerShdw blurRad="38100" dist="38100" dir="2700000" algn="tl">
                    <a:srgbClr val="C0C0C0"/>
                  </a:outerShdw>
                </a:effectLst>
              </a:rPr>
              <a:t>Internetový červ</a:t>
            </a:r>
            <a:r>
              <a:rPr lang="sk-SK" sz="2800" b="1" dirty="0" smtClean="0">
                <a:solidFill>
                  <a:srgbClr val="FF0000"/>
                </a:solidFill>
                <a:effectLst>
                  <a:outerShdw blurRad="38100" dist="38100" dir="2700000" algn="tl">
                    <a:srgbClr val="C0C0C0"/>
                  </a:outerShdw>
                </a:effectLst>
              </a:rPr>
              <a:t> </a:t>
            </a:r>
            <a:r>
              <a:rPr lang="sk-SK" sz="2800" dirty="0" smtClean="0">
                <a:solidFill>
                  <a:schemeClr val="tx1"/>
                </a:solidFill>
              </a:rPr>
              <a:t>šíri sa pomocou PC siete - pokúša sa pripojiť na PC v sieti a využíva pritom slabé miesto zle zabezpečeného počítača.</a:t>
            </a:r>
          </a:p>
          <a:p>
            <a:pPr marL="514350" indent="-514350">
              <a:buFontTx/>
              <a:buAutoNum type="arabicPeriod"/>
            </a:pPr>
            <a:r>
              <a:rPr lang="sk-SK" sz="2800" b="1" u="sng" dirty="0" smtClean="0">
                <a:solidFill>
                  <a:srgbClr val="FF0000"/>
                </a:solidFill>
                <a:effectLst>
                  <a:outerShdw blurRad="38100" dist="38100" dir="2700000" algn="tl">
                    <a:srgbClr val="C0C0C0"/>
                  </a:outerShdw>
                </a:effectLst>
              </a:rPr>
              <a:t>Trójsky kôň</a:t>
            </a:r>
            <a:r>
              <a:rPr lang="sk-SK" sz="2800" b="1" dirty="0" smtClean="0">
                <a:solidFill>
                  <a:srgbClr val="FF0000"/>
                </a:solidFill>
                <a:effectLst>
                  <a:outerShdw blurRad="38100" dist="38100" dir="2700000" algn="tl">
                    <a:srgbClr val="C0C0C0"/>
                  </a:outerShdw>
                </a:effectLst>
              </a:rPr>
              <a:t> </a:t>
            </a:r>
            <a:r>
              <a:rPr lang="sk-SK" sz="2800" dirty="0" smtClean="0">
                <a:solidFill>
                  <a:schemeClr val="tx1"/>
                </a:solidFill>
              </a:rPr>
              <a:t>je škodlivý kód pribalený k Neškodnému, užitočnému softvéru. V jednom PC sa ďalej nemnoží, je iba v 1 kópii.</a:t>
            </a:r>
          </a:p>
          <a:p>
            <a:pPr marL="514350" indent="-514350">
              <a:buFontTx/>
              <a:buAutoNum type="arabicPeriod"/>
            </a:pPr>
            <a:r>
              <a:rPr lang="sk-SK" sz="2800" b="1" u="sng" dirty="0" smtClean="0">
                <a:solidFill>
                  <a:srgbClr val="FF0000"/>
                </a:solidFill>
                <a:effectLst>
                  <a:outerShdw blurRad="38100" dist="38100" dir="2700000" algn="tl">
                    <a:srgbClr val="000000">
                      <a:alpha val="43137"/>
                    </a:srgbClr>
                  </a:outerShdw>
                </a:effectLst>
              </a:rPr>
              <a:t>Bomby</a:t>
            </a:r>
            <a:r>
              <a:rPr lang="sk-SK" sz="2800" dirty="0" smtClean="0"/>
              <a:t> čakajú na aktivačný podnet tenie -  aktuálny dátum, čas...</a:t>
            </a:r>
            <a:endParaRPr lang="sk-SK"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3635896" y="3789040"/>
            <a:ext cx="4023421" cy="3068960"/>
          </a:xfrm>
          <a:prstGeom prst="rect">
            <a:avLst/>
          </a:prstGeom>
          <a:noFill/>
          <a:ln w="9525">
            <a:noFill/>
            <a:miter lim="800000"/>
            <a:headEnd/>
            <a:tailEnd/>
          </a:ln>
        </p:spPr>
      </p:pic>
      <p:sp>
        <p:nvSpPr>
          <p:cNvPr id="2" name="Obdĺžnik 1"/>
          <p:cNvSpPr/>
          <p:nvPr/>
        </p:nvSpPr>
        <p:spPr>
          <a:xfrm>
            <a:off x="0" y="0"/>
            <a:ext cx="9144000" cy="1446550"/>
          </a:xfrm>
          <a:prstGeom prst="rect">
            <a:avLst/>
          </a:prstGeom>
          <a:noFill/>
        </p:spPr>
        <p:txBody>
          <a:bodyPr wrap="square" lIns="91440" tIns="45720" rIns="91440" bIns="45720">
            <a:spAutoFit/>
          </a:bodyPr>
          <a:lstStyle/>
          <a:p>
            <a:pPr algn="ctr"/>
            <a:r>
              <a:rPr lang="sk-SK" sz="8800" b="1" dirty="0" smtClean="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rPr>
              <a:t>Čo spôsobí vírus</a:t>
            </a:r>
            <a:endParaRPr lang="sk-SK" sz="8800" b="1" cap="none" spc="0"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ndParaRPr>
          </a:p>
        </p:txBody>
      </p:sp>
      <p:sp>
        <p:nvSpPr>
          <p:cNvPr id="3" name="BlokTextu 2"/>
          <p:cNvSpPr txBox="1"/>
          <p:nvPr/>
        </p:nvSpPr>
        <p:spPr>
          <a:xfrm>
            <a:off x="1979712" y="1700808"/>
            <a:ext cx="6768752" cy="2246769"/>
          </a:xfrm>
          <a:prstGeom prst="rect">
            <a:avLst/>
          </a:prstGeom>
          <a:noFill/>
        </p:spPr>
        <p:txBody>
          <a:bodyPr wrap="square" rtlCol="0">
            <a:spAutoFit/>
          </a:bodyPr>
          <a:lstStyle/>
          <a:p>
            <a:pPr>
              <a:buBlip>
                <a:blip r:embed="rId3"/>
              </a:buBlip>
            </a:pPr>
            <a:r>
              <a:rPr lang="sk-SK" sz="2800" dirty="0" smtClean="0"/>
              <a:t>nezvyčajné správanie sa programu</a:t>
            </a:r>
          </a:p>
          <a:p>
            <a:pPr>
              <a:buBlip>
                <a:blip r:embed="rId3"/>
              </a:buBlip>
            </a:pPr>
            <a:r>
              <a:rPr lang="sk-SK" sz="2800" dirty="0" smtClean="0"/>
              <a:t>zmena veľkosti alebo obsahu súborov</a:t>
            </a:r>
          </a:p>
          <a:p>
            <a:pPr>
              <a:buBlip>
                <a:blip r:embed="rId3"/>
              </a:buBlip>
            </a:pPr>
            <a:r>
              <a:rPr lang="sk-SK" sz="2800" dirty="0" smtClean="0"/>
              <a:t>spomalenie a nestabilnosť systému</a:t>
            </a:r>
          </a:p>
          <a:p>
            <a:pPr>
              <a:buBlip>
                <a:blip r:embed="rId3"/>
              </a:buBlip>
            </a:pPr>
            <a:r>
              <a:rPr lang="sk-SK" sz="2800" dirty="0" smtClean="0"/>
              <a:t>chybové hlásenia počas behu programu</a:t>
            </a:r>
          </a:p>
          <a:p>
            <a:pPr>
              <a:buBlip>
                <a:blip r:embed="rId3"/>
              </a:buBlip>
            </a:pPr>
            <a:r>
              <a:rPr lang="sk-SK" sz="2800" dirty="0" smtClean="0"/>
              <a:t>poškodenie dokumentov</a:t>
            </a:r>
            <a:endParaRPr lang="sk-SK" sz="2800" dirty="0"/>
          </a:p>
        </p:txBody>
      </p:sp>
    </p:spTree>
    <p:extLst>
      <p:ext uri="{BB962C8B-B14F-4D97-AF65-F5344CB8AC3E}">
        <p14:creationId xmlns:p14="http://schemas.microsoft.com/office/powerpoint/2010/main" val="2291561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sk-SK" altLang="sk-SK" sz="5400" b="1" dirty="0">
                <a:ln w="38100" cmpd="sng">
                  <a:solidFill>
                    <a:schemeClr val="tx1"/>
                  </a:solidFill>
                  <a:prstDash val="solid"/>
                </a:ln>
                <a:solidFill>
                  <a:srgbClr val="3C5790"/>
                </a:solidFill>
                <a:effectLst>
                  <a:glow rad="228600">
                    <a:schemeClr val="bg1">
                      <a:alpha val="40000"/>
                    </a:schemeClr>
                  </a:glow>
                  <a:outerShdw blurRad="63500" dir="3600000" algn="tl" rotWithShape="0">
                    <a:srgbClr val="000000">
                      <a:alpha val="70000"/>
                    </a:srgbClr>
                  </a:outerShdw>
                </a:effectLst>
                <a:latin typeface="Comic Sans MS" pitchFamily="66" charset="0"/>
                <a:ea typeface="+mn-ea"/>
                <a:cs typeface="+mn-cs"/>
              </a:rPr>
              <a:t>Fázy činnosti vírusov</a:t>
            </a:r>
          </a:p>
        </p:txBody>
      </p:sp>
      <p:sp>
        <p:nvSpPr>
          <p:cNvPr id="79875" name="Rectangle 3"/>
          <p:cNvSpPr>
            <a:spLocks noGrp="1" noChangeArrowheads="1"/>
          </p:cNvSpPr>
          <p:nvPr>
            <p:ph type="body" idx="1"/>
          </p:nvPr>
        </p:nvSpPr>
        <p:spPr/>
        <p:txBody>
          <a:bodyPr/>
          <a:lstStyle/>
          <a:p>
            <a:pPr marL="812800" indent="-812800" eaLnBrk="1" hangingPunct="1">
              <a:buClr>
                <a:srgbClr val="99FF33"/>
              </a:buClr>
              <a:buSzTx/>
              <a:buFont typeface="Wingdings" panose="05000000000000000000" pitchFamily="2" charset="2"/>
              <a:buAutoNum type="romanUcPeriod"/>
              <a:defRPr/>
            </a:pPr>
            <a:r>
              <a:rPr lang="sk-SK" altLang="sk-SK" dirty="0">
                <a:solidFill>
                  <a:srgbClr val="FFC000"/>
                </a:solidFill>
                <a:latin typeface="Aharoni" panose="02010803020104030203" pitchFamily="2" charset="-79"/>
                <a:cs typeface="Aharoni" panose="02010803020104030203" pitchFamily="2" charset="-79"/>
              </a:rPr>
              <a:t>obdobie Latencie </a:t>
            </a:r>
            <a:r>
              <a:rPr lang="sk-SK" altLang="sk-SK" dirty="0" smtClean="0"/>
              <a:t>– vírus sa neprejavuje, ale sa množí (infekcia) </a:t>
            </a:r>
          </a:p>
          <a:p>
            <a:pPr marL="812800" indent="-812800" eaLnBrk="1" hangingPunct="1">
              <a:buClr>
                <a:srgbClr val="99FF33"/>
              </a:buClr>
              <a:buSzTx/>
              <a:buFont typeface="Wingdings" panose="05000000000000000000" pitchFamily="2" charset="2"/>
              <a:buNone/>
              <a:defRPr/>
            </a:pPr>
            <a:r>
              <a:rPr lang="sk-SK" altLang="sk-SK" dirty="0" smtClean="0"/>
              <a:t>        - hneď od začiatku infikujú takmer všetko</a:t>
            </a:r>
            <a:r>
              <a:rPr lang="cs-CZ" altLang="sk-SK" dirty="0" smtClean="0"/>
              <a:t> </a:t>
            </a:r>
          </a:p>
          <a:p>
            <a:pPr marL="812800" indent="-812800" eaLnBrk="1" hangingPunct="1">
              <a:buClr>
                <a:srgbClr val="99FF33"/>
              </a:buClr>
              <a:buSzTx/>
              <a:buFont typeface="Wingdings" panose="05000000000000000000" pitchFamily="2" charset="2"/>
              <a:buNone/>
              <a:defRPr/>
            </a:pPr>
            <a:endParaRPr lang="sk-SK" altLang="sk-SK" dirty="0" smtClean="0"/>
          </a:p>
          <a:p>
            <a:pPr marL="812800" indent="-812800" eaLnBrk="1" hangingPunct="1">
              <a:buClr>
                <a:srgbClr val="99FF33"/>
              </a:buClr>
              <a:buSzTx/>
              <a:buFont typeface="Wingdings" panose="05000000000000000000" pitchFamily="2" charset="2"/>
              <a:buAutoNum type="romanUcPeriod" startAt="2"/>
              <a:defRPr/>
            </a:pPr>
            <a:r>
              <a:rPr lang="sk-SK" altLang="sk-SK" dirty="0">
                <a:solidFill>
                  <a:srgbClr val="FFC000"/>
                </a:solidFill>
                <a:latin typeface="Aharoni" panose="02010803020104030203" pitchFamily="2" charset="-79"/>
                <a:cs typeface="Aharoni" panose="02010803020104030203" pitchFamily="2" charset="-79"/>
              </a:rPr>
              <a:t>obdobie Akcie </a:t>
            </a:r>
            <a:r>
              <a:rPr lang="sk-SK" altLang="sk-SK" dirty="0" smtClean="0"/>
              <a:t>- spúšťa časovanú bombu</a:t>
            </a:r>
            <a:r>
              <a:rPr lang="cs-CZ" altLang="sk-SK" dirty="0" smtClean="0"/>
              <a:t> </a:t>
            </a:r>
          </a:p>
          <a:p>
            <a:pPr marL="812800" indent="-812800" eaLnBrk="1" hangingPunct="1">
              <a:buClr>
                <a:srgbClr val="99FF33"/>
              </a:buClr>
              <a:buSzTx/>
              <a:buFont typeface="Wingdings" panose="05000000000000000000" pitchFamily="2" charset="2"/>
              <a:buNone/>
              <a:defRPr/>
            </a:pPr>
            <a:r>
              <a:rPr lang="sk-SK" altLang="sk-SK" dirty="0" smtClean="0"/>
              <a:t>        - vykonáva zmazanie súborov, označovanie dobrých sektorov za chybné, poškodenie až zničenie hardvéru</a:t>
            </a:r>
            <a:r>
              <a:rPr lang="cs-CZ" altLang="sk-SK" dirty="0" smtClean="0"/>
              <a:t> , </a:t>
            </a:r>
            <a:r>
              <a:rPr lang="cs-CZ" altLang="sk-SK" dirty="0" err="1" smtClean="0"/>
              <a:t>atď</a:t>
            </a:r>
            <a:r>
              <a:rPr lang="cs-CZ" altLang="sk-SK" dirty="0" smtClean="0"/>
              <a:t>. </a:t>
            </a:r>
            <a:endParaRPr lang="sk-SK" altLang="sk-SK" dirty="0" smtClean="0"/>
          </a:p>
        </p:txBody>
      </p:sp>
    </p:spTree>
    <p:extLst>
      <p:ext uri="{BB962C8B-B14F-4D97-AF65-F5344CB8AC3E}">
        <p14:creationId xmlns:p14="http://schemas.microsoft.com/office/powerpoint/2010/main" val="20212475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14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252</TotalTime>
  <Words>1149</Words>
  <Application>Microsoft Office PowerPoint</Application>
  <PresentationFormat>Prezentácia na obrazovke (4:3)</PresentationFormat>
  <Paragraphs>130</Paragraphs>
  <Slides>31</Slides>
  <Notes>1</Notes>
  <HiddenSlides>0</HiddenSlides>
  <MMClips>0</MMClips>
  <ScaleCrop>false</ScaleCrop>
  <HeadingPairs>
    <vt:vector size="8" baseType="variant">
      <vt:variant>
        <vt:lpstr>Použité písma</vt:lpstr>
      </vt:variant>
      <vt:variant>
        <vt:i4>7</vt:i4>
      </vt:variant>
      <vt:variant>
        <vt:lpstr>Motív</vt:lpstr>
      </vt:variant>
      <vt:variant>
        <vt:i4>1</vt:i4>
      </vt:variant>
      <vt:variant>
        <vt:lpstr>Vložené servery OLE</vt:lpstr>
      </vt:variant>
      <vt:variant>
        <vt:i4>1</vt:i4>
      </vt:variant>
      <vt:variant>
        <vt:lpstr>Nadpisy snímok</vt:lpstr>
      </vt:variant>
      <vt:variant>
        <vt:i4>31</vt:i4>
      </vt:variant>
    </vt:vector>
  </HeadingPairs>
  <TitlesOfParts>
    <vt:vector size="40" baseType="lpstr">
      <vt:lpstr>Aharoni</vt:lpstr>
      <vt:lpstr>Arial</vt:lpstr>
      <vt:lpstr>Bookman Old Style</vt:lpstr>
      <vt:lpstr>Calibri</vt:lpstr>
      <vt:lpstr>Comic Sans MS</vt:lpstr>
      <vt:lpstr>Times New Roman</vt:lpstr>
      <vt:lpstr>Wingdings</vt:lpstr>
      <vt:lpstr>143</vt:lpstr>
      <vt:lpstr>Dokument programu Microsoft Word 97 - 2003</vt:lpstr>
      <vt:lpstr>Prezentácia programu PowerPoint</vt:lpstr>
      <vt:lpstr>Prezentácia programu PowerPoint</vt:lpstr>
      <vt:lpstr>Prezentácia programu PowerPoint</vt:lpstr>
      <vt:lpstr>Prezentácia programu PowerPoint</vt:lpstr>
      <vt:lpstr>Historický úvod</vt:lpstr>
      <vt:lpstr>    Ako sa rozmnožujú?</vt:lpstr>
      <vt:lpstr>Prezentácia programu PowerPoint</vt:lpstr>
      <vt:lpstr>Prezentácia programu PowerPoint</vt:lpstr>
      <vt:lpstr>Fázy činnosti vírusov</vt:lpstr>
      <vt:lpstr>Prezentácia programu PowerPoint</vt:lpstr>
      <vt:lpstr>Prezentácia programu PowerPoint</vt:lpstr>
      <vt:lpstr>Prezentácia programu PowerPoint</vt:lpstr>
      <vt:lpstr>Prezentácia programu PowerPoint</vt:lpstr>
      <vt:lpstr>Prezentácia programu PowerPoint</vt:lpstr>
      <vt:lpstr>Ďalšie nebezpečenstvá</vt:lpstr>
      <vt:lpstr>Ďalšie nebezpečenstvá</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HESLO</vt:lpstr>
      <vt:lpstr>SLABÉ HESLO </vt:lpstr>
      <vt:lpstr>SILNÉ HESLO</vt:lpstr>
      <vt:lpstr>Prezentácia programu PowerPoint</vt:lpstr>
      <vt:lpstr>Kto je Hacker?</vt:lpstr>
      <vt:lpstr>Nastavenie firewall</vt:lpstr>
      <vt:lpstr>Prezentácia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lenovo_ntb</dc:creator>
  <cp:lastModifiedBy>PSLG</cp:lastModifiedBy>
  <cp:revision>11</cp:revision>
  <dcterms:created xsi:type="dcterms:W3CDTF">2011-03-13T15:23:36Z</dcterms:created>
  <dcterms:modified xsi:type="dcterms:W3CDTF">2016-11-06T16:26:53Z</dcterms:modified>
</cp:coreProperties>
</file>