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5" r:id="rId2"/>
    <p:sldId id="258" r:id="rId3"/>
    <p:sldId id="264" r:id="rId4"/>
    <p:sldId id="265" r:id="rId5"/>
    <p:sldId id="267" r:id="rId6"/>
    <p:sldId id="256" r:id="rId7"/>
    <p:sldId id="268" r:id="rId8"/>
    <p:sldId id="266" r:id="rId9"/>
    <p:sldId id="269" r:id="rId10"/>
    <p:sldId id="257" r:id="rId11"/>
    <p:sldId id="270" r:id="rId12"/>
    <p:sldId id="271" r:id="rId13"/>
    <p:sldId id="272" r:id="rId14"/>
    <p:sldId id="273" r:id="rId15"/>
    <p:sldId id="274" r:id="rId16"/>
    <p:sldId id="259" r:id="rId17"/>
    <p:sldId id="260" r:id="rId18"/>
    <p:sldId id="262" r:id="rId19"/>
    <p:sldId id="263" r:id="rId2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CCE"/>
    <a:srgbClr val="EAE2B4"/>
    <a:srgbClr val="DDD1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2" autoAdjust="0"/>
    <p:restoredTop sz="94660"/>
  </p:normalViewPr>
  <p:slideViewPr>
    <p:cSldViewPr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5583E-A228-4652-BF75-C5A41197E02C}" type="datetimeFigureOut">
              <a:rPr lang="sk-SK" smtClean="0"/>
              <a:pPr/>
              <a:t>19.9.2016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8B703-EF8B-4BA5-BF8E-E813674D825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0375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8B703-EF8B-4BA5-BF8E-E813674D825E}" type="slidenum">
              <a:rPr lang="sk-SK" smtClean="0"/>
              <a:pPr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55113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8B703-EF8B-4BA5-BF8E-E813674D825E}" type="slidenum">
              <a:rPr lang="sk-SK" smtClean="0"/>
              <a:pPr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23488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8B703-EF8B-4BA5-BF8E-E813674D825E}" type="slidenum">
              <a:rPr lang="sk-SK" smtClean="0"/>
              <a:pPr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75705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8B703-EF8B-4BA5-BF8E-E813674D825E}" type="slidenum">
              <a:rPr lang="sk-SK" smtClean="0"/>
              <a:pPr/>
              <a:t>16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62347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922E2-9DB3-433D-AAB1-E519694B3B72}" type="datetimeFigureOut">
              <a:rPr lang="sk-SK" smtClean="0"/>
              <a:pPr/>
              <a:t>19.9.2016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F3C2-C52D-41BD-8FC0-580C24C3038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922E2-9DB3-433D-AAB1-E519694B3B72}" type="datetimeFigureOut">
              <a:rPr lang="sk-SK" smtClean="0"/>
              <a:pPr/>
              <a:t>19.9.2016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F3C2-C52D-41BD-8FC0-580C24C3038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922E2-9DB3-433D-AAB1-E519694B3B72}" type="datetimeFigureOut">
              <a:rPr lang="sk-SK" smtClean="0"/>
              <a:pPr/>
              <a:t>19.9.2016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F3C2-C52D-41BD-8FC0-580C24C3038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922E2-9DB3-433D-AAB1-E519694B3B72}" type="datetimeFigureOut">
              <a:rPr lang="sk-SK" smtClean="0"/>
              <a:pPr/>
              <a:t>19.9.2016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F3C2-C52D-41BD-8FC0-580C24C3038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922E2-9DB3-433D-AAB1-E519694B3B72}" type="datetimeFigureOut">
              <a:rPr lang="sk-SK" smtClean="0"/>
              <a:pPr/>
              <a:t>19.9.2016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F3C2-C52D-41BD-8FC0-580C24C3038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922E2-9DB3-433D-AAB1-E519694B3B72}" type="datetimeFigureOut">
              <a:rPr lang="sk-SK" smtClean="0"/>
              <a:pPr/>
              <a:t>19.9.2016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F3C2-C52D-41BD-8FC0-580C24C3038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922E2-9DB3-433D-AAB1-E519694B3B72}" type="datetimeFigureOut">
              <a:rPr lang="sk-SK" smtClean="0"/>
              <a:pPr/>
              <a:t>19.9.2016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F3C2-C52D-41BD-8FC0-580C24C3038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922E2-9DB3-433D-AAB1-E519694B3B72}" type="datetimeFigureOut">
              <a:rPr lang="sk-SK" smtClean="0"/>
              <a:pPr/>
              <a:t>19.9.2016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F3C2-C52D-41BD-8FC0-580C24C3038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922E2-9DB3-433D-AAB1-E519694B3B72}" type="datetimeFigureOut">
              <a:rPr lang="sk-SK" smtClean="0"/>
              <a:pPr/>
              <a:t>19.9.2016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F3C2-C52D-41BD-8FC0-580C24C3038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922E2-9DB3-433D-AAB1-E519694B3B72}" type="datetimeFigureOut">
              <a:rPr lang="sk-SK" smtClean="0"/>
              <a:pPr/>
              <a:t>19.9.2016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F3C2-C52D-41BD-8FC0-580C24C3038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922E2-9DB3-433D-AAB1-E519694B3B72}" type="datetimeFigureOut">
              <a:rPr lang="sk-SK" smtClean="0"/>
              <a:pPr/>
              <a:t>19.9.2016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F3C2-C52D-41BD-8FC0-580C24C3038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CCE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922E2-9DB3-433D-AAB1-E519694B3B72}" type="datetimeFigureOut">
              <a:rPr lang="sk-SK" smtClean="0"/>
              <a:pPr/>
              <a:t>19.9.2016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0F3C2-C52D-41BD-8FC0-580C24C30380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137608,1325596031,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9752" y="1484784"/>
            <a:ext cx="3977434" cy="3961588"/>
          </a:xfrm>
          <a:prstGeom prst="rect">
            <a:avLst/>
          </a:prstGeom>
        </p:spPr>
      </p:pic>
      <p:sp>
        <p:nvSpPr>
          <p:cNvPr id="4" name="BlokTextu 3"/>
          <p:cNvSpPr txBox="1"/>
          <p:nvPr/>
        </p:nvSpPr>
        <p:spPr>
          <a:xfrm>
            <a:off x="395536" y="332656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7200" b="1" spc="50" dirty="0" smtClean="0">
                <a:ln w="11430">
                  <a:solidFill>
                    <a:schemeClr val="tx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VNÚTRO  POČÍTAČA</a:t>
            </a:r>
            <a:endParaRPr lang="sk-SK" sz="7200" b="1" spc="50" dirty="0">
              <a:ln w="11430">
                <a:solidFill>
                  <a:schemeClr val="tx1"/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611560" y="5589240"/>
            <a:ext cx="389208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sk-SK" sz="4800" b="1" spc="50" dirty="0" smtClean="0">
                <a:ln w="11430">
                  <a:solidFill>
                    <a:schemeClr val="tx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INFORMATIKA</a:t>
            </a:r>
            <a:endParaRPr lang="sk-SK" sz="4800" b="1" spc="50" dirty="0">
              <a:ln w="11430">
                <a:solidFill>
                  <a:schemeClr val="tx1"/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5220072" y="5589240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sk-SK" sz="4800" b="1" spc="50" dirty="0">
              <a:ln w="11430">
                <a:solidFill>
                  <a:schemeClr val="tx1"/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ok 11" descr="zloženie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381" b="2121"/>
          <a:stretch>
            <a:fillRect/>
          </a:stretch>
        </p:blipFill>
        <p:spPr>
          <a:xfrm>
            <a:off x="755576" y="0"/>
            <a:ext cx="4072496" cy="6597352"/>
          </a:xfrm>
          <a:prstGeom prst="rect">
            <a:avLst/>
          </a:prstGeom>
        </p:spPr>
      </p:pic>
      <p:grpSp>
        <p:nvGrpSpPr>
          <p:cNvPr id="16" name="Skupina 15"/>
          <p:cNvGrpSpPr/>
          <p:nvPr/>
        </p:nvGrpSpPr>
        <p:grpSpPr>
          <a:xfrm>
            <a:off x="323528" y="5229200"/>
            <a:ext cx="936104" cy="991840"/>
            <a:chOff x="323528" y="5229200"/>
            <a:chExt cx="936104" cy="991840"/>
          </a:xfrm>
        </p:grpSpPr>
        <p:sp>
          <p:nvSpPr>
            <p:cNvPr id="14" name="Ovál 13"/>
            <p:cNvSpPr/>
            <p:nvPr/>
          </p:nvSpPr>
          <p:spPr>
            <a:xfrm>
              <a:off x="323528" y="5301207"/>
              <a:ext cx="936104" cy="919833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5" name="BlokTextu 14"/>
            <p:cNvSpPr txBox="1"/>
            <p:nvPr/>
          </p:nvSpPr>
          <p:spPr>
            <a:xfrm>
              <a:off x="539552" y="5229200"/>
              <a:ext cx="43204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5400" b="1" dirty="0" smtClean="0">
                  <a:solidFill>
                    <a:schemeClr val="bg1"/>
                  </a:solidFill>
                </a:rPr>
                <a:t>2</a:t>
              </a:r>
              <a:endParaRPr lang="sk-SK" sz="5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Skupina 16"/>
          <p:cNvGrpSpPr/>
          <p:nvPr/>
        </p:nvGrpSpPr>
        <p:grpSpPr>
          <a:xfrm>
            <a:off x="5652120" y="692696"/>
            <a:ext cx="936104" cy="1008112"/>
            <a:chOff x="323528" y="5489848"/>
            <a:chExt cx="936104" cy="1008112"/>
          </a:xfrm>
        </p:grpSpPr>
        <p:sp>
          <p:nvSpPr>
            <p:cNvPr id="18" name="Ovál 17"/>
            <p:cNvSpPr/>
            <p:nvPr/>
          </p:nvSpPr>
          <p:spPr>
            <a:xfrm>
              <a:off x="323528" y="5578127"/>
              <a:ext cx="936104" cy="919833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9" name="BlokTextu 18"/>
            <p:cNvSpPr txBox="1"/>
            <p:nvPr/>
          </p:nvSpPr>
          <p:spPr>
            <a:xfrm>
              <a:off x="539552" y="5489848"/>
              <a:ext cx="43204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5400" b="1" dirty="0" smtClean="0">
                  <a:solidFill>
                    <a:schemeClr val="bg1"/>
                  </a:solidFill>
                </a:rPr>
                <a:t>2</a:t>
              </a:r>
              <a:endParaRPr lang="sk-SK" sz="54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21" name="Rovná spojovacia šípka 20"/>
          <p:cNvCxnSpPr/>
          <p:nvPr/>
        </p:nvCxnSpPr>
        <p:spPr>
          <a:xfrm flipV="1">
            <a:off x="1475656" y="5301208"/>
            <a:ext cx="1728192" cy="36004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bdĺžnik 23"/>
          <p:cNvSpPr/>
          <p:nvPr/>
        </p:nvSpPr>
        <p:spPr>
          <a:xfrm>
            <a:off x="4355976" y="1795463"/>
            <a:ext cx="442460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6600" b="1" cap="none" spc="50" dirty="0" smtClean="0">
                <a:ln w="11430"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PEVNÝ DISK</a:t>
            </a:r>
            <a:endParaRPr lang="sk-SK" sz="6600" dirty="0"/>
          </a:p>
        </p:txBody>
      </p:sp>
      <p:sp>
        <p:nvSpPr>
          <p:cNvPr id="25" name="Obdĺžnik 24"/>
          <p:cNvSpPr/>
          <p:nvPr/>
        </p:nvSpPr>
        <p:spPr>
          <a:xfrm>
            <a:off x="5361811" y="2988241"/>
            <a:ext cx="26885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4400" b="1" cap="none" spc="50" dirty="0" smtClean="0">
                <a:ln w="11430"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HARDDISK</a:t>
            </a:r>
            <a:endParaRPr lang="sk-SK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harddisk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9F9FB"/>
              </a:clrFrom>
              <a:clrTo>
                <a:srgbClr val="F9F9FB">
                  <a:alpha val="0"/>
                </a:srgbClr>
              </a:clrTo>
            </a:clrChange>
          </a:blip>
          <a:srcRect l="4789" t="13138" b="5048"/>
          <a:stretch>
            <a:fillRect/>
          </a:stretch>
        </p:blipFill>
        <p:spPr>
          <a:xfrm>
            <a:off x="716712" y="2368381"/>
            <a:ext cx="7157397" cy="4156963"/>
          </a:xfrm>
          <a:prstGeom prst="rect">
            <a:avLst/>
          </a:prstGeom>
        </p:spPr>
      </p:pic>
      <p:pic>
        <p:nvPicPr>
          <p:cNvPr id="4" name="Obrázok 3" descr="Hdd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49" t="4121" r="10625" b="5298"/>
          <a:stretch>
            <a:fillRect/>
          </a:stretch>
        </p:blipFill>
        <p:spPr>
          <a:xfrm>
            <a:off x="755576" y="1412776"/>
            <a:ext cx="7128792" cy="5175250"/>
          </a:xfrm>
          <a:prstGeom prst="rect">
            <a:avLst/>
          </a:prstGeom>
        </p:spPr>
      </p:pic>
      <p:sp>
        <p:nvSpPr>
          <p:cNvPr id="5" name="Obdĺžnik 4"/>
          <p:cNvSpPr/>
          <p:nvPr/>
        </p:nvSpPr>
        <p:spPr>
          <a:xfrm>
            <a:off x="0" y="188640"/>
            <a:ext cx="32848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4800" b="1" cap="none" spc="50" dirty="0" smtClean="0">
                <a:ln w="11430"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PEVNÝ DISK</a:t>
            </a:r>
            <a:endParaRPr lang="sk-SK" sz="4800" dirty="0"/>
          </a:p>
        </p:txBody>
      </p:sp>
      <p:sp>
        <p:nvSpPr>
          <p:cNvPr id="6" name="BlokTextu 5"/>
          <p:cNvSpPr txBox="1"/>
          <p:nvPr/>
        </p:nvSpPr>
        <p:spPr>
          <a:xfrm>
            <a:off x="3347864" y="260648"/>
            <a:ext cx="5796136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sk-SK" sz="2800" b="1" spc="50" dirty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Pevný disk </a:t>
            </a:r>
            <a:r>
              <a:rPr lang="sk-SK" sz="2800" b="1" spc="5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(HD) </a:t>
            </a:r>
            <a:r>
              <a:rPr lang="sk-SK" sz="2800" b="1" spc="50" dirty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je zariadenie, ktoré sa používa na uchovávanie dát v </a:t>
            </a:r>
            <a:r>
              <a:rPr lang="sk-SK" sz="2800" b="1" spc="5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PC.</a:t>
            </a:r>
            <a:endParaRPr lang="sk-SK" sz="2800" b="1" spc="50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zloženie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381" b="2121"/>
          <a:stretch>
            <a:fillRect/>
          </a:stretch>
        </p:blipFill>
        <p:spPr>
          <a:xfrm>
            <a:off x="4644008" y="260648"/>
            <a:ext cx="4072496" cy="6597352"/>
          </a:xfrm>
          <a:prstGeom prst="rect">
            <a:avLst/>
          </a:prstGeom>
        </p:spPr>
      </p:pic>
      <p:grpSp>
        <p:nvGrpSpPr>
          <p:cNvPr id="9" name="Skupina 8"/>
          <p:cNvGrpSpPr/>
          <p:nvPr/>
        </p:nvGrpSpPr>
        <p:grpSpPr>
          <a:xfrm>
            <a:off x="2411760" y="3284984"/>
            <a:ext cx="936104" cy="1008112"/>
            <a:chOff x="3347864" y="4005064"/>
            <a:chExt cx="936104" cy="1008112"/>
          </a:xfrm>
        </p:grpSpPr>
        <p:sp>
          <p:nvSpPr>
            <p:cNvPr id="4" name="Ovál 3"/>
            <p:cNvSpPr/>
            <p:nvPr/>
          </p:nvSpPr>
          <p:spPr>
            <a:xfrm>
              <a:off x="3347864" y="4093343"/>
              <a:ext cx="936104" cy="91983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5" name="BlokTextu 4"/>
            <p:cNvSpPr txBox="1"/>
            <p:nvPr/>
          </p:nvSpPr>
          <p:spPr>
            <a:xfrm>
              <a:off x="3563888" y="4005064"/>
              <a:ext cx="43204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5400" b="1" dirty="0" smtClean="0">
                  <a:solidFill>
                    <a:schemeClr val="bg1"/>
                  </a:solidFill>
                </a:rPr>
                <a:t>3</a:t>
              </a:r>
              <a:endParaRPr lang="sk-SK" sz="5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683568" y="764704"/>
            <a:ext cx="936104" cy="1008112"/>
            <a:chOff x="3347864" y="4005064"/>
            <a:chExt cx="936104" cy="1008112"/>
          </a:xfrm>
        </p:grpSpPr>
        <p:sp>
          <p:nvSpPr>
            <p:cNvPr id="14" name="Ovál 13"/>
            <p:cNvSpPr/>
            <p:nvPr/>
          </p:nvSpPr>
          <p:spPr>
            <a:xfrm>
              <a:off x="3347864" y="4093343"/>
              <a:ext cx="936104" cy="91983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5" name="BlokTextu 14"/>
            <p:cNvSpPr txBox="1"/>
            <p:nvPr/>
          </p:nvSpPr>
          <p:spPr>
            <a:xfrm>
              <a:off x="3563888" y="4005064"/>
              <a:ext cx="43204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5400" b="1" dirty="0" smtClean="0">
                  <a:solidFill>
                    <a:schemeClr val="bg1"/>
                  </a:solidFill>
                </a:rPr>
                <a:t>3</a:t>
              </a:r>
              <a:endParaRPr lang="sk-SK" sz="54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7" name="Rovná spojovacia šípka 16"/>
          <p:cNvCxnSpPr/>
          <p:nvPr/>
        </p:nvCxnSpPr>
        <p:spPr>
          <a:xfrm>
            <a:off x="3419872" y="3789040"/>
            <a:ext cx="1224136" cy="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bdĺžnik 19"/>
          <p:cNvSpPr/>
          <p:nvPr/>
        </p:nvSpPr>
        <p:spPr>
          <a:xfrm>
            <a:off x="2051720" y="548680"/>
            <a:ext cx="294426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8000" b="1" cap="none" spc="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ZDROJ</a:t>
            </a:r>
            <a:endParaRPr lang="sk-SK" sz="8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zdroj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903" b="11290"/>
          <a:stretch>
            <a:fillRect/>
          </a:stretch>
        </p:blipFill>
        <p:spPr>
          <a:xfrm>
            <a:off x="3275856" y="3501008"/>
            <a:ext cx="4464496" cy="3384376"/>
          </a:xfrm>
          <a:prstGeom prst="rect">
            <a:avLst/>
          </a:prstGeom>
        </p:spPr>
      </p:pic>
      <p:sp>
        <p:nvSpPr>
          <p:cNvPr id="3" name="Obdĺžnik 2"/>
          <p:cNvSpPr/>
          <p:nvPr/>
        </p:nvSpPr>
        <p:spPr>
          <a:xfrm>
            <a:off x="755576" y="260648"/>
            <a:ext cx="294426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8000" b="1" cap="none" spc="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ZDROJ</a:t>
            </a:r>
            <a:endParaRPr lang="sk-SK" sz="8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539552" y="1556792"/>
            <a:ext cx="8280920" cy="181588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sk-SK" sz="2800" b="1" spc="50" dirty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Počítačový zdroj je súčiastkou </a:t>
            </a:r>
            <a:r>
              <a:rPr lang="sk-SK" sz="2800" b="1" spc="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PC, </a:t>
            </a:r>
            <a:r>
              <a:rPr lang="sk-SK" sz="2800" b="1" spc="50" dirty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ktorá zabezpečuje dodávku energie pre </a:t>
            </a:r>
            <a:r>
              <a:rPr lang="sk-SK" sz="2800" b="1" spc="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systém. </a:t>
            </a:r>
            <a:r>
              <a:rPr lang="sk-SK" sz="2800" b="1" spc="50" dirty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Ďalšou </a:t>
            </a:r>
            <a:r>
              <a:rPr lang="sk-SK" sz="2800" b="1" spc="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dôležitou </a:t>
            </a:r>
            <a:r>
              <a:rPr lang="sk-SK" sz="2800" b="1" spc="50" dirty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funkciou zdroja je zabezpečenie cirkulácie vzduchu potrebného pre chladenie </a:t>
            </a:r>
            <a:r>
              <a:rPr lang="sk-SK" sz="2800" b="1" spc="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súčastí počítača.</a:t>
            </a:r>
            <a:endParaRPr lang="sk-SK" sz="2800" b="1" spc="50" dirty="0">
              <a:ln w="11430">
                <a:solidFill>
                  <a:schemeClr val="tx1"/>
                </a:solidFill>
              </a:ln>
              <a:solidFill>
                <a:schemeClr val="bg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zloženie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381" b="2121"/>
          <a:stretch>
            <a:fillRect/>
          </a:stretch>
        </p:blipFill>
        <p:spPr>
          <a:xfrm>
            <a:off x="3235808" y="72008"/>
            <a:ext cx="4072496" cy="6597352"/>
          </a:xfrm>
          <a:prstGeom prst="rect">
            <a:avLst/>
          </a:prstGeom>
        </p:spPr>
      </p:pic>
      <p:grpSp>
        <p:nvGrpSpPr>
          <p:cNvPr id="6" name="Skupina 5"/>
          <p:cNvGrpSpPr/>
          <p:nvPr/>
        </p:nvGrpSpPr>
        <p:grpSpPr>
          <a:xfrm>
            <a:off x="8028384" y="3573016"/>
            <a:ext cx="936104" cy="1008112"/>
            <a:chOff x="7164288" y="3645024"/>
            <a:chExt cx="936104" cy="1008112"/>
          </a:xfrm>
        </p:grpSpPr>
        <p:sp>
          <p:nvSpPr>
            <p:cNvPr id="4" name="Ovál 3"/>
            <p:cNvSpPr/>
            <p:nvPr/>
          </p:nvSpPr>
          <p:spPr>
            <a:xfrm>
              <a:off x="7164288" y="3733303"/>
              <a:ext cx="936104" cy="91983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5" name="BlokTextu 4"/>
            <p:cNvSpPr txBox="1"/>
            <p:nvPr/>
          </p:nvSpPr>
          <p:spPr>
            <a:xfrm>
              <a:off x="7380312" y="3645024"/>
              <a:ext cx="43204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5400" b="1" dirty="0" smtClean="0">
                  <a:solidFill>
                    <a:schemeClr val="bg1"/>
                  </a:solidFill>
                </a:rPr>
                <a:t>4</a:t>
              </a:r>
              <a:endParaRPr lang="sk-SK" sz="5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Skupina 6"/>
          <p:cNvGrpSpPr/>
          <p:nvPr/>
        </p:nvGrpSpPr>
        <p:grpSpPr>
          <a:xfrm>
            <a:off x="1691680" y="44624"/>
            <a:ext cx="936104" cy="1008112"/>
            <a:chOff x="7164288" y="3645024"/>
            <a:chExt cx="936104" cy="1008112"/>
          </a:xfrm>
        </p:grpSpPr>
        <p:sp>
          <p:nvSpPr>
            <p:cNvPr id="8" name="Ovál 7"/>
            <p:cNvSpPr/>
            <p:nvPr/>
          </p:nvSpPr>
          <p:spPr>
            <a:xfrm>
              <a:off x="7164288" y="3733303"/>
              <a:ext cx="936104" cy="91983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9" name="BlokTextu 8"/>
            <p:cNvSpPr txBox="1"/>
            <p:nvPr/>
          </p:nvSpPr>
          <p:spPr>
            <a:xfrm>
              <a:off x="7380312" y="3645024"/>
              <a:ext cx="43204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5400" b="1" dirty="0" smtClean="0">
                  <a:solidFill>
                    <a:schemeClr val="bg1"/>
                  </a:solidFill>
                </a:rPr>
                <a:t>4</a:t>
              </a:r>
              <a:endParaRPr lang="sk-SK" sz="54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0" name="Rovná spojovacia šípka 9"/>
          <p:cNvCxnSpPr/>
          <p:nvPr/>
        </p:nvCxnSpPr>
        <p:spPr>
          <a:xfrm flipH="1">
            <a:off x="6876256" y="4164037"/>
            <a:ext cx="985914" cy="817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dĺžnik 12"/>
          <p:cNvSpPr/>
          <p:nvPr/>
        </p:nvSpPr>
        <p:spPr>
          <a:xfrm>
            <a:off x="251520" y="985952"/>
            <a:ext cx="4238596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sz="6000" b="1" cap="none" spc="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OPTICKÁ </a:t>
            </a:r>
          </a:p>
          <a:p>
            <a:r>
              <a:rPr lang="sk-SK" sz="6000" b="1" cap="none" spc="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MECHANIKA</a:t>
            </a:r>
            <a:endParaRPr lang="sk-SK" sz="6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Sony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05" r="3327" b="5660"/>
          <a:stretch>
            <a:fillRect/>
          </a:stretch>
        </p:blipFill>
        <p:spPr>
          <a:xfrm>
            <a:off x="519100" y="3140968"/>
            <a:ext cx="4628964" cy="3600400"/>
          </a:xfrm>
          <a:prstGeom prst="rect">
            <a:avLst/>
          </a:prstGeom>
        </p:spPr>
      </p:pic>
      <p:pic>
        <p:nvPicPr>
          <p:cNvPr id="3" name="Obrázok 2" descr="lg_n1t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8104" y="3297196"/>
            <a:ext cx="3246189" cy="3588188"/>
          </a:xfrm>
          <a:prstGeom prst="rect">
            <a:avLst/>
          </a:prstGeom>
        </p:spPr>
      </p:pic>
      <p:sp>
        <p:nvSpPr>
          <p:cNvPr id="4" name="Obdĺžnik 3"/>
          <p:cNvSpPr/>
          <p:nvPr/>
        </p:nvSpPr>
        <p:spPr>
          <a:xfrm>
            <a:off x="251520" y="404664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5400" b="1" cap="none" spc="50" dirty="0" smtClean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OPTICKÁ (DVD) MECHANIKA</a:t>
            </a:r>
            <a:endParaRPr lang="sk-SK" sz="5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467543" y="1412776"/>
            <a:ext cx="80996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32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>
                    <a:lumMod val="6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Optická mechanika je zariadenie používané v počítači slúžiace na čítanie alebo zápis dát na vymeniteľné optické dátové médium.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890x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CFDFF"/>
              </a:clrFrom>
              <a:clrTo>
                <a:srgbClr val="FCFD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3131918"/>
            <a:ext cx="5293096" cy="3321418"/>
          </a:xfrm>
          <a:prstGeom prst="rect">
            <a:avLst/>
          </a:prstGeom>
        </p:spPr>
      </p:pic>
      <p:pic>
        <p:nvPicPr>
          <p:cNvPr id="3" name="Obrázok 2" descr="0_big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36096" y="1340768"/>
            <a:ext cx="3459775" cy="5230710"/>
          </a:xfrm>
          <a:prstGeom prst="rect">
            <a:avLst/>
          </a:prstGeom>
        </p:spPr>
      </p:pic>
      <p:sp>
        <p:nvSpPr>
          <p:cNvPr id="4" name="BlokTextu 3"/>
          <p:cNvSpPr txBox="1"/>
          <p:nvPr/>
        </p:nvSpPr>
        <p:spPr>
          <a:xfrm>
            <a:off x="899592" y="620688"/>
            <a:ext cx="43924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66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VÝSTUPY (PORTY)</a:t>
            </a:r>
            <a:endParaRPr lang="sk-SK" sz="6600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anschlus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668656"/>
            <a:ext cx="6638771" cy="3336408"/>
          </a:xfrm>
          <a:prstGeom prst="rect">
            <a:avLst/>
          </a:prstGeom>
        </p:spPr>
      </p:pic>
      <p:pic>
        <p:nvPicPr>
          <p:cNvPr id="4" name="Obrázok 3" descr="Anschlusse_Rucksei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0472" y="4271431"/>
            <a:ext cx="8640000" cy="22539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899592" y="476672"/>
            <a:ext cx="77768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66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VSTUPY </a:t>
            </a:r>
            <a:r>
              <a:rPr lang="sk-SK" sz="48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(KONEKTORY)</a:t>
            </a:r>
            <a:endParaRPr lang="sk-SK" sz="4800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Obrázok 4" descr="pc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276872"/>
            <a:ext cx="3886200" cy="3776472"/>
          </a:xfrm>
          <a:prstGeom prst="rect">
            <a:avLst/>
          </a:prstGeom>
        </p:spPr>
      </p:pic>
      <p:pic>
        <p:nvPicPr>
          <p:cNvPr id="7" name="Obrázok 6" descr="konektory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2353512"/>
            <a:ext cx="4366245" cy="3739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137608,1325596031,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67744" y="548680"/>
            <a:ext cx="3977434" cy="3961588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216024" y="4869160"/>
            <a:ext cx="8604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Je dobré vedieť, čo sa ukrýva vo vnútri počítača.</a:t>
            </a:r>
          </a:p>
        </p:txBody>
      </p:sp>
      <p:sp>
        <p:nvSpPr>
          <p:cNvPr id="7" name="Obdĺžnik 6"/>
          <p:cNvSpPr/>
          <p:nvPr/>
        </p:nvSpPr>
        <p:spPr>
          <a:xfrm>
            <a:off x="1337184" y="5589240"/>
            <a:ext cx="64352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sk-SK" sz="48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Sám ho nikdy neotváraj!</a:t>
            </a:r>
            <a:endParaRPr lang="sk-SK" sz="4800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 descr="desktop-computer-h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1052736"/>
            <a:ext cx="6336703" cy="4752527"/>
          </a:xfrm>
          <a:prstGeom prst="rect">
            <a:avLst/>
          </a:prstGeom>
        </p:spPr>
      </p:pic>
      <p:sp>
        <p:nvSpPr>
          <p:cNvPr id="8" name="BlokTextu 7"/>
          <p:cNvSpPr txBox="1"/>
          <p:nvPr/>
        </p:nvSpPr>
        <p:spPr>
          <a:xfrm>
            <a:off x="395536" y="332656"/>
            <a:ext cx="8748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ZÁKLADNÁ  ŽIACKA POČÍTAČOVÁ  JEDNOTKA</a:t>
            </a:r>
            <a:endParaRPr lang="sk-SK" sz="36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360040" y="5949280"/>
            <a:ext cx="8748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Pozrieme sa do vnútra systémovej jednotky.</a:t>
            </a:r>
            <a:endParaRPr lang="sk-SK" sz="3600" dirty="0">
              <a:ln>
                <a:solidFill>
                  <a:schemeClr val="tx1"/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zloženie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381" b="2121"/>
          <a:stretch>
            <a:fillRect/>
          </a:stretch>
        </p:blipFill>
        <p:spPr>
          <a:xfrm>
            <a:off x="4139952" y="116632"/>
            <a:ext cx="4072496" cy="6597352"/>
          </a:xfrm>
          <a:prstGeom prst="rect">
            <a:avLst/>
          </a:prstGeom>
        </p:spPr>
      </p:pic>
      <p:cxnSp>
        <p:nvCxnSpPr>
          <p:cNvPr id="8" name="Rovná spojovacia šípka 7"/>
          <p:cNvCxnSpPr/>
          <p:nvPr/>
        </p:nvCxnSpPr>
        <p:spPr>
          <a:xfrm flipH="1">
            <a:off x="7020272" y="2636912"/>
            <a:ext cx="864096" cy="0"/>
          </a:xfrm>
          <a:prstGeom prst="straightConnector1">
            <a:avLst/>
          </a:prstGeom>
          <a:ln w="762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Skupina 47"/>
          <p:cNvGrpSpPr/>
          <p:nvPr/>
        </p:nvGrpSpPr>
        <p:grpSpPr>
          <a:xfrm>
            <a:off x="8028384" y="2132855"/>
            <a:ext cx="936104" cy="923331"/>
            <a:chOff x="7596336" y="2132855"/>
            <a:chExt cx="936104" cy="923331"/>
          </a:xfrm>
        </p:grpSpPr>
        <p:sp>
          <p:nvSpPr>
            <p:cNvPr id="4" name="Ovál 3"/>
            <p:cNvSpPr/>
            <p:nvPr/>
          </p:nvSpPr>
          <p:spPr>
            <a:xfrm>
              <a:off x="7596336" y="2132855"/>
              <a:ext cx="936104" cy="919833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0" name="BlokTextu 9"/>
            <p:cNvSpPr txBox="1"/>
            <p:nvPr/>
          </p:nvSpPr>
          <p:spPr>
            <a:xfrm>
              <a:off x="7812360" y="2132856"/>
              <a:ext cx="43204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5400" b="1" dirty="0" smtClean="0"/>
                <a:t>1</a:t>
              </a:r>
              <a:endParaRPr lang="sk-SK" sz="5400" b="1" dirty="0"/>
            </a:p>
          </p:txBody>
        </p:sp>
      </p:grpSp>
      <p:grpSp>
        <p:nvGrpSpPr>
          <p:cNvPr id="49" name="Skupina 48"/>
          <p:cNvGrpSpPr/>
          <p:nvPr/>
        </p:nvGrpSpPr>
        <p:grpSpPr>
          <a:xfrm>
            <a:off x="1619671" y="188640"/>
            <a:ext cx="936105" cy="936104"/>
            <a:chOff x="1115615" y="332656"/>
            <a:chExt cx="936105" cy="936104"/>
          </a:xfrm>
        </p:grpSpPr>
        <p:sp>
          <p:nvSpPr>
            <p:cNvPr id="11" name="Ovál 10"/>
            <p:cNvSpPr/>
            <p:nvPr/>
          </p:nvSpPr>
          <p:spPr>
            <a:xfrm>
              <a:off x="1115615" y="332656"/>
              <a:ext cx="936105" cy="936104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2" name="BlokTextu 11"/>
            <p:cNvSpPr txBox="1"/>
            <p:nvPr/>
          </p:nvSpPr>
          <p:spPr>
            <a:xfrm>
              <a:off x="1331640" y="332656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4800" b="1" dirty="0" smtClean="0"/>
                <a:t>1</a:t>
              </a:r>
              <a:endParaRPr lang="sk-SK" sz="4800" b="1" dirty="0"/>
            </a:p>
          </p:txBody>
        </p:sp>
      </p:grpSp>
      <p:cxnSp>
        <p:nvCxnSpPr>
          <p:cNvPr id="24" name="Rovná spojovacia šípka 23"/>
          <p:cNvCxnSpPr/>
          <p:nvPr/>
        </p:nvCxnSpPr>
        <p:spPr>
          <a:xfrm>
            <a:off x="5580112" y="1484784"/>
            <a:ext cx="1152128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ovná spojovacia šípka 26"/>
          <p:cNvCxnSpPr/>
          <p:nvPr/>
        </p:nvCxnSpPr>
        <p:spPr>
          <a:xfrm>
            <a:off x="4606814" y="2391508"/>
            <a:ext cx="829282" cy="2938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ovná spojovacia šípka 27"/>
          <p:cNvCxnSpPr/>
          <p:nvPr/>
        </p:nvCxnSpPr>
        <p:spPr>
          <a:xfrm flipH="1">
            <a:off x="7020272" y="692696"/>
            <a:ext cx="108012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Skupina 43"/>
          <p:cNvGrpSpPr/>
          <p:nvPr/>
        </p:nvGrpSpPr>
        <p:grpSpPr>
          <a:xfrm>
            <a:off x="3729608" y="2060848"/>
            <a:ext cx="698376" cy="698376"/>
            <a:chOff x="3513584" y="2060848"/>
            <a:chExt cx="698376" cy="698376"/>
          </a:xfrm>
        </p:grpSpPr>
        <p:sp>
          <p:nvSpPr>
            <p:cNvPr id="16" name="Ovál 15"/>
            <p:cNvSpPr/>
            <p:nvPr/>
          </p:nvSpPr>
          <p:spPr>
            <a:xfrm>
              <a:off x="3513584" y="2060848"/>
              <a:ext cx="698376" cy="69837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34" name="BlokTextu 33"/>
            <p:cNvSpPr txBox="1"/>
            <p:nvPr/>
          </p:nvSpPr>
          <p:spPr>
            <a:xfrm>
              <a:off x="3563888" y="2060848"/>
              <a:ext cx="6480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3600" dirty="0" smtClean="0"/>
                <a:t> 4</a:t>
              </a:r>
              <a:endParaRPr lang="sk-SK" sz="3600" dirty="0"/>
            </a:p>
          </p:txBody>
        </p:sp>
      </p:grpSp>
      <p:grpSp>
        <p:nvGrpSpPr>
          <p:cNvPr id="42" name="Skupina 41"/>
          <p:cNvGrpSpPr/>
          <p:nvPr/>
        </p:nvGrpSpPr>
        <p:grpSpPr>
          <a:xfrm>
            <a:off x="8194104" y="404664"/>
            <a:ext cx="770384" cy="698376"/>
            <a:chOff x="7474024" y="404664"/>
            <a:chExt cx="770384" cy="698376"/>
          </a:xfrm>
        </p:grpSpPr>
        <p:sp>
          <p:nvSpPr>
            <p:cNvPr id="14" name="Ovál 13"/>
            <p:cNvSpPr/>
            <p:nvPr/>
          </p:nvSpPr>
          <p:spPr>
            <a:xfrm>
              <a:off x="7474024" y="404664"/>
              <a:ext cx="698376" cy="69837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37" name="BlokTextu 36"/>
            <p:cNvSpPr txBox="1"/>
            <p:nvPr/>
          </p:nvSpPr>
          <p:spPr>
            <a:xfrm>
              <a:off x="7596336" y="422136"/>
              <a:ext cx="6480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3600" dirty="0" smtClean="0"/>
                <a:t>2</a:t>
              </a:r>
              <a:endParaRPr lang="sk-SK" sz="3600" dirty="0"/>
            </a:p>
          </p:txBody>
        </p:sp>
      </p:grpSp>
      <p:grpSp>
        <p:nvGrpSpPr>
          <p:cNvPr id="43" name="Skupina 42"/>
          <p:cNvGrpSpPr/>
          <p:nvPr/>
        </p:nvGrpSpPr>
        <p:grpSpPr>
          <a:xfrm>
            <a:off x="4737720" y="1124744"/>
            <a:ext cx="698376" cy="698376"/>
            <a:chOff x="4233664" y="1124744"/>
            <a:chExt cx="698376" cy="698376"/>
          </a:xfrm>
        </p:grpSpPr>
        <p:sp>
          <p:nvSpPr>
            <p:cNvPr id="17" name="Ovál 16"/>
            <p:cNvSpPr/>
            <p:nvPr/>
          </p:nvSpPr>
          <p:spPr>
            <a:xfrm>
              <a:off x="4233664" y="1124744"/>
              <a:ext cx="698376" cy="69837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38" name="BlokTextu 37"/>
            <p:cNvSpPr txBox="1"/>
            <p:nvPr/>
          </p:nvSpPr>
          <p:spPr>
            <a:xfrm>
              <a:off x="4283968" y="1124744"/>
              <a:ext cx="6480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3600" dirty="0" smtClean="0"/>
                <a:t> 3</a:t>
              </a:r>
              <a:endParaRPr lang="sk-SK" sz="3600" dirty="0"/>
            </a:p>
          </p:txBody>
        </p:sp>
      </p:grpSp>
      <p:grpSp>
        <p:nvGrpSpPr>
          <p:cNvPr id="47" name="Skupina 46"/>
          <p:cNvGrpSpPr/>
          <p:nvPr/>
        </p:nvGrpSpPr>
        <p:grpSpPr>
          <a:xfrm>
            <a:off x="1497360" y="5373216"/>
            <a:ext cx="770384" cy="698376"/>
            <a:chOff x="993304" y="5445224"/>
            <a:chExt cx="770384" cy="698376"/>
          </a:xfrm>
        </p:grpSpPr>
        <p:sp>
          <p:nvSpPr>
            <p:cNvPr id="33" name="BlokTextu 32"/>
            <p:cNvSpPr txBox="1"/>
            <p:nvPr/>
          </p:nvSpPr>
          <p:spPr>
            <a:xfrm>
              <a:off x="1115616" y="5445224"/>
              <a:ext cx="6480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3600" dirty="0" smtClean="0"/>
                <a:t>4</a:t>
              </a:r>
              <a:endParaRPr lang="sk-SK" sz="3600" dirty="0"/>
            </a:p>
          </p:txBody>
        </p:sp>
        <p:sp>
          <p:nvSpPr>
            <p:cNvPr id="39" name="Ovál 38"/>
            <p:cNvSpPr/>
            <p:nvPr/>
          </p:nvSpPr>
          <p:spPr>
            <a:xfrm>
              <a:off x="993304" y="5445224"/>
              <a:ext cx="698376" cy="69837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grpSp>
        <p:nvGrpSpPr>
          <p:cNvPr id="46" name="Skupina 45"/>
          <p:cNvGrpSpPr/>
          <p:nvPr/>
        </p:nvGrpSpPr>
        <p:grpSpPr>
          <a:xfrm>
            <a:off x="1475656" y="4077072"/>
            <a:ext cx="792088" cy="698376"/>
            <a:chOff x="1043608" y="4221088"/>
            <a:chExt cx="792088" cy="698376"/>
          </a:xfrm>
        </p:grpSpPr>
        <p:sp>
          <p:nvSpPr>
            <p:cNvPr id="35" name="BlokTextu 34"/>
            <p:cNvSpPr txBox="1"/>
            <p:nvPr/>
          </p:nvSpPr>
          <p:spPr>
            <a:xfrm>
              <a:off x="1187624" y="4222829"/>
              <a:ext cx="6480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3600" dirty="0" smtClean="0"/>
                <a:t>3</a:t>
              </a:r>
              <a:endParaRPr lang="sk-SK" sz="3600" dirty="0"/>
            </a:p>
          </p:txBody>
        </p:sp>
        <p:sp>
          <p:nvSpPr>
            <p:cNvPr id="40" name="Ovál 39"/>
            <p:cNvSpPr/>
            <p:nvPr/>
          </p:nvSpPr>
          <p:spPr>
            <a:xfrm>
              <a:off x="1043608" y="4221088"/>
              <a:ext cx="698376" cy="69837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grpSp>
        <p:nvGrpSpPr>
          <p:cNvPr id="45" name="Skupina 44"/>
          <p:cNvGrpSpPr/>
          <p:nvPr/>
        </p:nvGrpSpPr>
        <p:grpSpPr>
          <a:xfrm>
            <a:off x="1475656" y="2708920"/>
            <a:ext cx="792088" cy="698376"/>
            <a:chOff x="1115616" y="2996952"/>
            <a:chExt cx="792088" cy="698376"/>
          </a:xfrm>
        </p:grpSpPr>
        <p:sp>
          <p:nvSpPr>
            <p:cNvPr id="36" name="BlokTextu 35"/>
            <p:cNvSpPr txBox="1"/>
            <p:nvPr/>
          </p:nvSpPr>
          <p:spPr>
            <a:xfrm>
              <a:off x="1259632" y="2996952"/>
              <a:ext cx="6480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3600" dirty="0" smtClean="0"/>
                <a:t>2</a:t>
              </a:r>
              <a:endParaRPr lang="sk-SK" sz="3600" dirty="0"/>
            </a:p>
          </p:txBody>
        </p:sp>
        <p:sp>
          <p:nvSpPr>
            <p:cNvPr id="41" name="Ovál 40"/>
            <p:cNvSpPr/>
            <p:nvPr/>
          </p:nvSpPr>
          <p:spPr>
            <a:xfrm>
              <a:off x="1115616" y="2996952"/>
              <a:ext cx="698376" cy="69837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sp>
        <p:nvSpPr>
          <p:cNvPr id="50" name="Obdĺžnik 49"/>
          <p:cNvSpPr/>
          <p:nvPr/>
        </p:nvSpPr>
        <p:spPr>
          <a:xfrm>
            <a:off x="683568" y="3429000"/>
            <a:ext cx="23028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3600" b="1" cap="none" spc="50" dirty="0" smtClean="0">
                <a:ln w="11430"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PROCESOR</a:t>
            </a:r>
            <a:endParaRPr lang="sk-SK" sz="3600" dirty="0"/>
          </a:p>
        </p:txBody>
      </p:sp>
      <p:sp>
        <p:nvSpPr>
          <p:cNvPr id="51" name="Obdĺžnik 50"/>
          <p:cNvSpPr/>
          <p:nvPr/>
        </p:nvSpPr>
        <p:spPr>
          <a:xfrm>
            <a:off x="611560" y="4725144"/>
            <a:ext cx="26627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3600" b="1" cap="none" spc="50" dirty="0" smtClean="0">
                <a:ln w="11430"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PAMÄŤ RAM</a:t>
            </a:r>
            <a:endParaRPr lang="sk-SK" sz="3600" dirty="0"/>
          </a:p>
        </p:txBody>
      </p:sp>
      <p:sp>
        <p:nvSpPr>
          <p:cNvPr id="52" name="Obdĺžnik 51"/>
          <p:cNvSpPr/>
          <p:nvPr/>
        </p:nvSpPr>
        <p:spPr>
          <a:xfrm>
            <a:off x="323528" y="6093296"/>
            <a:ext cx="36548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3600" b="1" cap="none" spc="50" dirty="0" smtClean="0">
                <a:ln w="11430"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SLOTY PRE KARTY</a:t>
            </a:r>
            <a:endParaRPr lang="sk-SK" sz="3600" dirty="0"/>
          </a:p>
        </p:txBody>
      </p:sp>
      <p:sp>
        <p:nvSpPr>
          <p:cNvPr id="54" name="Obdĺžnik 53"/>
          <p:cNvSpPr/>
          <p:nvPr/>
        </p:nvSpPr>
        <p:spPr>
          <a:xfrm>
            <a:off x="115134" y="1124744"/>
            <a:ext cx="46227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4400" b="1" cap="none" spc="50" dirty="0" smtClean="0">
                <a:ln w="11430"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ZÁKLADNÁ DOSKA</a:t>
            </a:r>
            <a:endParaRPr lang="sk-SK" sz="4400" dirty="0"/>
          </a:p>
        </p:txBody>
      </p:sp>
      <p:sp>
        <p:nvSpPr>
          <p:cNvPr id="55" name="Obdĺžnik 54"/>
          <p:cNvSpPr/>
          <p:nvPr/>
        </p:nvSpPr>
        <p:spPr>
          <a:xfrm>
            <a:off x="467544" y="1836113"/>
            <a:ext cx="30169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3200" b="1" cap="none" spc="50" dirty="0" smtClean="0">
                <a:ln w="11430"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MOTHERBOARD</a:t>
            </a:r>
            <a:endParaRPr lang="sk-SK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4" grpId="0"/>
      <p:bldP spid="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 descr="zloženie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620688"/>
            <a:ext cx="7914334" cy="5803845"/>
          </a:xfrm>
          <a:prstGeom prst="rect">
            <a:avLst/>
          </a:prstGeom>
        </p:spPr>
      </p:pic>
      <p:sp>
        <p:nvSpPr>
          <p:cNvPr id="8" name="Zaoblený obdĺžnik 7"/>
          <p:cNvSpPr/>
          <p:nvPr/>
        </p:nvSpPr>
        <p:spPr>
          <a:xfrm>
            <a:off x="6084168" y="2276872"/>
            <a:ext cx="1656184" cy="18002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Obdĺžnik 8"/>
          <p:cNvSpPr/>
          <p:nvPr/>
        </p:nvSpPr>
        <p:spPr>
          <a:xfrm>
            <a:off x="395536" y="128826"/>
            <a:ext cx="42271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4000" b="1" cap="none" spc="50" dirty="0" smtClean="0">
                <a:ln w="11430"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ZÁKLADNÁ DOSKA</a:t>
            </a:r>
            <a:endParaRPr lang="sk-SK" sz="4000" dirty="0"/>
          </a:p>
        </p:txBody>
      </p:sp>
      <p:sp>
        <p:nvSpPr>
          <p:cNvPr id="10" name="Obdĺžnik 9"/>
          <p:cNvSpPr/>
          <p:nvPr/>
        </p:nvSpPr>
        <p:spPr>
          <a:xfrm>
            <a:off x="4704980" y="-34935"/>
            <a:ext cx="368344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6000" b="1" cap="none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PROCESOR</a:t>
            </a:r>
            <a:endParaRPr lang="sk-SK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2328716" y="116632"/>
            <a:ext cx="447553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6600" b="1" cap="none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PROCESOR</a:t>
            </a:r>
            <a:endParaRPr lang="sk-SK" sz="6600" dirty="0">
              <a:solidFill>
                <a:srgbClr val="FF0000"/>
              </a:solidFill>
            </a:endParaRPr>
          </a:p>
        </p:txBody>
      </p:sp>
      <p:pic>
        <p:nvPicPr>
          <p:cNvPr id="6" name="Obrázok 5" descr="Intel-Core-Prozessoren-der-vierten-Generation-1370019749-0-1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680" y="836712"/>
            <a:ext cx="5043264" cy="4250751"/>
          </a:xfrm>
          <a:prstGeom prst="rect">
            <a:avLst/>
          </a:prstGeom>
        </p:spPr>
      </p:pic>
      <p:sp>
        <p:nvSpPr>
          <p:cNvPr id="7" name="Obdĺžnik 6"/>
          <p:cNvSpPr/>
          <p:nvPr/>
        </p:nvSpPr>
        <p:spPr>
          <a:xfrm>
            <a:off x="0" y="4797152"/>
            <a:ext cx="8820473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4000" b="1" spc="50" dirty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Procesor je </a:t>
            </a:r>
            <a:r>
              <a:rPr lang="sk-SK" sz="40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najdôležitejšia súčasť počítača - riadiaca </a:t>
            </a:r>
            <a:r>
              <a:rPr lang="sk-SK" sz="4000" b="1" spc="50" dirty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jednotka</a:t>
            </a:r>
            <a:r>
              <a:rPr lang="sk-SK" sz="40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            srdce </a:t>
            </a:r>
            <a:r>
              <a:rPr lang="sk-SK" sz="4000" b="1" spc="50" dirty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celého počítača. </a:t>
            </a:r>
            <a:endParaRPr lang="sk-SK" sz="4000" b="1" spc="50" dirty="0" smtClean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9" descr="zloženie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937523"/>
            <a:ext cx="7914334" cy="5803845"/>
          </a:xfrm>
          <a:prstGeom prst="rect">
            <a:avLst/>
          </a:prstGeom>
        </p:spPr>
      </p:pic>
      <p:sp>
        <p:nvSpPr>
          <p:cNvPr id="11" name="Zaoblený obdĺžnik 10"/>
          <p:cNvSpPr/>
          <p:nvPr/>
        </p:nvSpPr>
        <p:spPr>
          <a:xfrm>
            <a:off x="4211960" y="4797152"/>
            <a:ext cx="4032448" cy="136815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Obdĺžnik 11"/>
          <p:cNvSpPr/>
          <p:nvPr/>
        </p:nvSpPr>
        <p:spPr>
          <a:xfrm>
            <a:off x="323528" y="256574"/>
            <a:ext cx="43204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b="1" cap="none" spc="50" dirty="0" smtClean="0">
                <a:ln w="11430"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ZÁKLADNÁ</a:t>
            </a:r>
          </a:p>
          <a:p>
            <a:r>
              <a:rPr lang="sk-SK" sz="2800" b="1" cap="none" spc="50" dirty="0" smtClean="0">
                <a:ln w="11430"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DOSKA</a:t>
            </a:r>
            <a:endParaRPr lang="sk-SK" sz="2800" dirty="0"/>
          </a:p>
        </p:txBody>
      </p:sp>
      <p:sp>
        <p:nvSpPr>
          <p:cNvPr id="14" name="Obdĺžnik 13"/>
          <p:cNvSpPr/>
          <p:nvPr/>
        </p:nvSpPr>
        <p:spPr>
          <a:xfrm>
            <a:off x="1547664" y="16748"/>
            <a:ext cx="716428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6600" b="1" cap="none" spc="-10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RAM</a:t>
            </a:r>
            <a:r>
              <a:rPr lang="sk-SK" sz="4800" b="1" cap="none" spc="-10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-  operačná </a:t>
            </a:r>
            <a:r>
              <a:rPr lang="sk-SK" sz="4800" b="1" spc="-10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pamäť</a:t>
            </a:r>
            <a:r>
              <a:rPr lang="sk-SK" sz="4800" b="1" cap="none" spc="-10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sk-SK" sz="4800" spc="-1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539552" y="88756"/>
            <a:ext cx="835292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6600" b="1" cap="none" spc="-10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RAM </a:t>
            </a:r>
            <a:r>
              <a:rPr lang="sk-SK" sz="5400" b="1" cap="none" spc="-10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 operačná </a:t>
            </a:r>
            <a:r>
              <a:rPr lang="sk-SK" sz="5400" b="1" spc="-10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pamäť</a:t>
            </a:r>
            <a:r>
              <a:rPr lang="sk-SK" sz="5400" b="1" cap="none" spc="-10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sk-SK" sz="5400" spc="-100" dirty="0">
              <a:solidFill>
                <a:srgbClr val="FF0000"/>
              </a:solidFill>
            </a:endParaRPr>
          </a:p>
        </p:txBody>
      </p:sp>
      <p:pic>
        <p:nvPicPr>
          <p:cNvPr id="5" name="Obrázok 4" descr="137608,1325596031,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764704"/>
            <a:ext cx="3278844" cy="2945070"/>
          </a:xfrm>
          <a:prstGeom prst="rect">
            <a:avLst/>
          </a:prstGeom>
        </p:spPr>
      </p:pic>
      <p:pic>
        <p:nvPicPr>
          <p:cNvPr id="6" name="Obrázok 5" descr="137608,1325596031,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9672" y="764704"/>
            <a:ext cx="3278844" cy="2945070"/>
          </a:xfrm>
          <a:prstGeom prst="rect">
            <a:avLst/>
          </a:prstGeom>
        </p:spPr>
      </p:pic>
      <p:pic>
        <p:nvPicPr>
          <p:cNvPr id="7" name="Obrázok 6" descr="137608,1325596031,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27984" y="836712"/>
            <a:ext cx="3278844" cy="2945070"/>
          </a:xfrm>
          <a:prstGeom prst="rect">
            <a:avLst/>
          </a:prstGeom>
        </p:spPr>
      </p:pic>
      <p:sp>
        <p:nvSpPr>
          <p:cNvPr id="8" name="BlokTextu 7"/>
          <p:cNvSpPr txBox="1"/>
          <p:nvPr/>
        </p:nvSpPr>
        <p:spPr>
          <a:xfrm>
            <a:off x="179512" y="3784972"/>
            <a:ext cx="8820472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r>
              <a:rPr lang="sk-SK" sz="3600" b="1" spc="50" dirty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Operačná </a:t>
            </a:r>
            <a:r>
              <a:rPr lang="sk-SK" sz="36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pamäť je krátkodobá, </a:t>
            </a:r>
            <a:r>
              <a:rPr lang="sk-SK" sz="3600" b="1" spc="50" dirty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slúži na </a:t>
            </a:r>
            <a:r>
              <a:rPr lang="sk-SK" sz="36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dočasné </a:t>
            </a:r>
            <a:r>
              <a:rPr lang="sk-SK" sz="3600" b="1" spc="50" dirty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ukladanie dát, </a:t>
            </a:r>
            <a:r>
              <a:rPr lang="sk-SK" sz="36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 </a:t>
            </a:r>
            <a:r>
              <a:rPr lang="sk-SK" sz="3600" b="1" spc="50" dirty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ktorými váš operačný systém momentálne </a:t>
            </a:r>
            <a:r>
              <a:rPr lang="sk-SK" sz="36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pracuje</a:t>
            </a:r>
            <a:r>
              <a:rPr lang="sk-SK" sz="3600" b="1" spc="50" dirty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 </a:t>
            </a:r>
            <a:endParaRPr lang="sk-SK" sz="3600" b="1" spc="50" dirty="0" smtClean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sk-SK" sz="36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 vypnutí počítača sa  pamäť RAM vymaže.</a:t>
            </a:r>
            <a:endParaRPr lang="sk-SK" sz="3600" b="1" spc="5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Obrázok 8" descr="137608,1325596031,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59832" y="764704"/>
            <a:ext cx="3278844" cy="2945070"/>
          </a:xfrm>
          <a:prstGeom prst="rect">
            <a:avLst/>
          </a:prstGeom>
        </p:spPr>
      </p:pic>
      <p:pic>
        <p:nvPicPr>
          <p:cNvPr id="10" name="Obrázok 9" descr="137608,1325596031,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80112" y="980728"/>
            <a:ext cx="3278844" cy="2945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zloženie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AFFFA"/>
              </a:clrFrom>
              <a:clrTo>
                <a:srgbClr val="FAFF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1009531"/>
            <a:ext cx="7914334" cy="5803845"/>
          </a:xfrm>
          <a:prstGeom prst="rect">
            <a:avLst/>
          </a:prstGeom>
        </p:spPr>
      </p:pic>
      <p:sp>
        <p:nvSpPr>
          <p:cNvPr id="3" name="Zaoblený obdĺžnik 2"/>
          <p:cNvSpPr/>
          <p:nvPr/>
        </p:nvSpPr>
        <p:spPr>
          <a:xfrm>
            <a:off x="1187624" y="2204864"/>
            <a:ext cx="2448272" cy="259228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251520" y="185727"/>
            <a:ext cx="50405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b="1" cap="none" spc="50" dirty="0" smtClean="0">
                <a:ln w="11430"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ZÁKLADNÁ</a:t>
            </a:r>
            <a:r>
              <a:rPr lang="sk-SK" sz="3200" b="1" cap="none" spc="50" dirty="0" smtClean="0">
                <a:ln w="11430"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endParaRPr lang="sk-SK" sz="3200" b="1" spc="50" dirty="0">
              <a:ln w="11430">
                <a:solidFill>
                  <a:schemeClr val="tx1"/>
                </a:solidFill>
              </a:ln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sk-SK" sz="3200" b="1" cap="none" spc="50" dirty="0" smtClean="0">
                <a:ln w="11430"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DOSKA</a:t>
            </a:r>
            <a:endParaRPr lang="sk-SK" sz="3200" dirty="0"/>
          </a:p>
        </p:txBody>
      </p:sp>
      <p:sp>
        <p:nvSpPr>
          <p:cNvPr id="6" name="Obdĺžnik 5"/>
          <p:cNvSpPr/>
          <p:nvPr/>
        </p:nvSpPr>
        <p:spPr>
          <a:xfrm>
            <a:off x="1043608" y="-54679"/>
            <a:ext cx="76683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4800" b="1" cap="none" spc="-10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Sloty pre karty - </a:t>
            </a:r>
            <a:r>
              <a:rPr lang="sk-SK" sz="3600" b="1" cap="none" spc="-10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grafickú, zvukovú, modemovú,  sieťovú, televíznu ... </a:t>
            </a:r>
            <a:endParaRPr lang="sk-SK" sz="3600" spc="-1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2771800" y="0"/>
            <a:ext cx="316835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6600" b="1" cap="none" spc="-10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KARTY </a:t>
            </a:r>
            <a:endParaRPr lang="sk-SK" sz="6600" spc="-100" dirty="0">
              <a:solidFill>
                <a:srgbClr val="FF0000"/>
              </a:solidFill>
            </a:endParaRPr>
          </a:p>
        </p:txBody>
      </p:sp>
      <p:pic>
        <p:nvPicPr>
          <p:cNvPr id="4" name="Obrázok 3" descr="zvuková kart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64448" y="1535094"/>
            <a:ext cx="3240000" cy="2181938"/>
          </a:xfrm>
          <a:prstGeom prst="rect">
            <a:avLst/>
          </a:prstGeom>
        </p:spPr>
      </p:pic>
      <p:pic>
        <p:nvPicPr>
          <p:cNvPr id="5" name="Obrázok 4" descr="sieťová karta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592" y="4005064"/>
            <a:ext cx="3744416" cy="2649587"/>
          </a:xfrm>
          <a:prstGeom prst="rect">
            <a:avLst/>
          </a:prstGeom>
        </p:spPr>
      </p:pic>
      <p:pic>
        <p:nvPicPr>
          <p:cNvPr id="6" name="Obrázok 5" descr="pc-tv-karten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80217" y="4578821"/>
            <a:ext cx="3740255" cy="2162547"/>
          </a:xfrm>
          <a:prstGeom prst="rect">
            <a:avLst/>
          </a:prstGeom>
        </p:spPr>
      </p:pic>
      <p:sp>
        <p:nvSpPr>
          <p:cNvPr id="7" name="Obdĺžnik 6"/>
          <p:cNvSpPr/>
          <p:nvPr/>
        </p:nvSpPr>
        <p:spPr>
          <a:xfrm>
            <a:off x="395536" y="836712"/>
            <a:ext cx="19080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4400" b="1" cap="none" spc="-10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grafická</a:t>
            </a:r>
            <a:endParaRPr lang="sk-SK" sz="4400" dirty="0"/>
          </a:p>
        </p:txBody>
      </p:sp>
      <p:sp>
        <p:nvSpPr>
          <p:cNvPr id="8" name="Obdĺžnik 7"/>
          <p:cNvSpPr/>
          <p:nvPr/>
        </p:nvSpPr>
        <p:spPr>
          <a:xfrm>
            <a:off x="4788024" y="836712"/>
            <a:ext cx="19804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4400" b="1" cap="none" spc="-10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zvuková</a:t>
            </a:r>
            <a:endParaRPr lang="sk-SK" sz="4400" dirty="0"/>
          </a:p>
        </p:txBody>
      </p:sp>
      <p:sp>
        <p:nvSpPr>
          <p:cNvPr id="9" name="Obdĺžnik 8"/>
          <p:cNvSpPr/>
          <p:nvPr/>
        </p:nvSpPr>
        <p:spPr>
          <a:xfrm>
            <a:off x="467544" y="3789040"/>
            <a:ext cx="17818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4400" b="1" cap="none" spc="-10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sieťová</a:t>
            </a:r>
            <a:endParaRPr lang="sk-SK" sz="4400" dirty="0"/>
          </a:p>
        </p:txBody>
      </p:sp>
      <p:sp>
        <p:nvSpPr>
          <p:cNvPr id="10" name="Obdĺžnik 9"/>
          <p:cNvSpPr/>
          <p:nvPr/>
        </p:nvSpPr>
        <p:spPr>
          <a:xfrm>
            <a:off x="4716016" y="3811687"/>
            <a:ext cx="22878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4400" b="1" cap="none" spc="-10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televízna </a:t>
            </a:r>
            <a:endParaRPr lang="sk-SK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1484784"/>
            <a:ext cx="33909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152</Words>
  <Application>Microsoft Office PowerPoint</Application>
  <PresentationFormat>Prezentácia na obrazovke (4:3)</PresentationFormat>
  <Paragraphs>61</Paragraphs>
  <Slides>19</Slides>
  <Notes>4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19</vt:i4>
      </vt:variant>
    </vt:vector>
  </HeadingPairs>
  <TitlesOfParts>
    <vt:vector size="22" baseType="lpstr">
      <vt:lpstr>Arial</vt:lpstr>
      <vt:lpstr>Calibri</vt:lpstr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lenovo_ntb</dc:creator>
  <cp:lastModifiedBy>PSLG</cp:lastModifiedBy>
  <cp:revision>57</cp:revision>
  <dcterms:created xsi:type="dcterms:W3CDTF">2013-10-12T14:14:26Z</dcterms:created>
  <dcterms:modified xsi:type="dcterms:W3CDTF">2016-09-19T18:35:28Z</dcterms:modified>
</cp:coreProperties>
</file>